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6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9"/>
  </p:notesMasterIdLst>
  <p:handoutMasterIdLst>
    <p:handoutMasterId r:id="rId70"/>
  </p:handoutMasterIdLst>
  <p:sldIdLst>
    <p:sldId id="334" r:id="rId2"/>
    <p:sldId id="359" r:id="rId3"/>
    <p:sldId id="361" r:id="rId4"/>
    <p:sldId id="358" r:id="rId5"/>
    <p:sldId id="336" r:id="rId6"/>
    <p:sldId id="339" r:id="rId7"/>
    <p:sldId id="341" r:id="rId8"/>
    <p:sldId id="343" r:id="rId9"/>
    <p:sldId id="350" r:id="rId10"/>
    <p:sldId id="362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7" r:id="rId19"/>
    <p:sldId id="278" r:id="rId20"/>
    <p:sldId id="279" r:id="rId21"/>
    <p:sldId id="280" r:id="rId22"/>
    <p:sldId id="281" r:id="rId23"/>
    <p:sldId id="284" r:id="rId24"/>
    <p:sldId id="286" r:id="rId25"/>
    <p:sldId id="287" r:id="rId26"/>
    <p:sldId id="288" r:id="rId27"/>
    <p:sldId id="293" r:id="rId28"/>
    <p:sldId id="289" r:id="rId29"/>
    <p:sldId id="290" r:id="rId30"/>
    <p:sldId id="291" r:id="rId31"/>
    <p:sldId id="294" r:id="rId32"/>
    <p:sldId id="295" r:id="rId33"/>
    <p:sldId id="296" r:id="rId34"/>
    <p:sldId id="297" r:id="rId35"/>
    <p:sldId id="292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5" r:id="rId52"/>
    <p:sldId id="317" r:id="rId53"/>
    <p:sldId id="325" r:id="rId54"/>
    <p:sldId id="326" r:id="rId55"/>
    <p:sldId id="327" r:id="rId56"/>
    <p:sldId id="329" r:id="rId57"/>
    <p:sldId id="330" r:id="rId58"/>
    <p:sldId id="363" r:id="rId59"/>
    <p:sldId id="364" r:id="rId60"/>
    <p:sldId id="365" r:id="rId61"/>
    <p:sldId id="366" r:id="rId62"/>
    <p:sldId id="367" r:id="rId63"/>
    <p:sldId id="368" r:id="rId64"/>
    <p:sldId id="369" r:id="rId65"/>
    <p:sldId id="370" r:id="rId66"/>
    <p:sldId id="371" r:id="rId67"/>
    <p:sldId id="372" r:id="rId68"/>
  </p:sldIdLst>
  <p:sldSz cx="10440988" cy="7561263"/>
  <p:notesSz cx="6858000" cy="9144000"/>
  <p:defaultTextStyle>
    <a:defPPr>
      <a:defRPr lang="th-TH"/>
    </a:defPPr>
    <a:lvl1pPr marL="0" algn="l" defTabSz="102839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514196" algn="l" defTabSz="102839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028392" algn="l" defTabSz="102839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1542588" algn="l" defTabSz="102839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2056782" algn="l" defTabSz="102839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2570978" algn="l" defTabSz="102839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3085175" algn="l" defTabSz="102839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3599370" algn="l" defTabSz="102839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4113566" algn="l" defTabSz="102839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00FF"/>
    <a:srgbClr val="0000CC"/>
    <a:srgbClr val="09026A"/>
    <a:srgbClr val="000000"/>
    <a:srgbClr val="003399"/>
    <a:srgbClr val="140666"/>
    <a:srgbClr val="FFCCFF"/>
    <a:srgbClr val="CC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ลักษณะสีปานกลาง 4 - เน้น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ลักษณะสีปานกลาง 4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ลักษณะสีอ่อน 3 - เน้น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ลักษณะสีปานกลาง 1 - เน้น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ลักษณะสีปานกลาง 1 - เน้น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DBED569-4797-4DF1-A0F4-6AAB3CD982D8}" styleName="ลักษณะสีอ่อน 3 - เน้น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A107856-5554-42FB-B03E-39F5DBC370BA}" styleName="ลักษณะสีปานกลาง 4 - เน้น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929F9F4-4A8F-4326-A1B4-22849713DDAB}" styleName="ลักษณะสีเข้ม 1 - เน้น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ลักษณะสีปานกลาง 4 - เน้น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798" y="-318"/>
      </p:cViewPr>
      <p:guideLst>
        <p:guide orient="horz" pos="2382"/>
        <p:guide pos="328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CD7FB4-51D3-4BC9-B8AD-8BB0D7208CB9}" type="doc">
      <dgm:prSet loTypeId="urn:microsoft.com/office/officeart/2005/8/layout/pyramid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th-TH"/>
        </a:p>
      </dgm:t>
    </dgm:pt>
    <dgm:pt modelId="{63B6B8DA-D023-423D-A4A2-ABDFA837B6EB}">
      <dgm:prSet phldrT="[ข้อความ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3200" dirty="0" smtClean="0"/>
            <a:t> </a:t>
          </a:r>
          <a:br>
            <a:rPr lang="th-TH" sz="3200" dirty="0" smtClean="0"/>
          </a:br>
          <a:r>
            <a:rPr lang="th-TH" sz="4000" dirty="0" smtClean="0"/>
            <a:t>คณะกรรมการบริหารกองทุน</a:t>
          </a:r>
          <a:endParaRPr lang="th-TH" sz="4000" b="1" dirty="0">
            <a:solidFill>
              <a:srgbClr val="140666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25F68CBC-1B0C-47BD-9550-BE72A724EABC}" type="parTrans" cxnId="{6C0D9208-0FFD-45D7-8AAA-861CC6E5D92B}">
      <dgm:prSet/>
      <dgm:spPr/>
      <dgm:t>
        <a:bodyPr/>
        <a:lstStyle/>
        <a:p>
          <a:endParaRPr lang="th-TH"/>
        </a:p>
      </dgm:t>
    </dgm:pt>
    <dgm:pt modelId="{BB26E207-D174-4460-982C-8E056CF95F17}" type="sibTrans" cxnId="{6C0D9208-0FFD-45D7-8AAA-861CC6E5D92B}">
      <dgm:prSet/>
      <dgm:spPr/>
      <dgm:t>
        <a:bodyPr/>
        <a:lstStyle/>
        <a:p>
          <a:endParaRPr lang="th-TH"/>
        </a:p>
      </dgm:t>
    </dgm:pt>
    <dgm:pt modelId="{5A9BAAD5-B0B6-4503-9E8A-08AB7143FFF2}">
      <dgm:prSet phldrT="[ข้อความ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4000" b="1" dirty="0" smtClean="0">
              <a:solidFill>
                <a:schemeClr val="bg2">
                  <a:lumMod val="25000"/>
                </a:schemeClr>
              </a:solidFill>
              <a:latin typeface="TH SarabunIT๙" pitchFamily="34" charset="-34"/>
              <a:cs typeface="TH SarabunIT๙" pitchFamily="34" charset="-34"/>
            </a:rPr>
            <a:t>คณะอนุกรรมการกลั่นกรองและติดตามการดำเนินงาน</a:t>
          </a:r>
        </a:p>
        <a:p>
          <a:r>
            <a:rPr lang="th-TH" sz="4000" b="1" dirty="0" smtClean="0">
              <a:solidFill>
                <a:schemeClr val="bg2">
                  <a:lumMod val="25000"/>
                </a:schemeClr>
              </a:solidFill>
              <a:latin typeface="TH SarabunIT๙" pitchFamily="34" charset="-34"/>
              <a:cs typeface="TH SarabunIT๙" pitchFamily="34" charset="-34"/>
            </a:rPr>
            <a:t>กองทุนพัฒนาบทบาทสตรี</a:t>
          </a:r>
          <a:r>
            <a:rPr lang="th-TH" sz="4000" b="1" dirty="0" smtClean="0">
              <a:solidFill>
                <a:srgbClr val="663300"/>
              </a:solidFill>
              <a:latin typeface="TH SarabunIT๙" pitchFamily="34" charset="-34"/>
              <a:cs typeface="TH SarabunIT๙" pitchFamily="34" charset="-34"/>
            </a:rPr>
            <a:t>อำเภอ</a:t>
          </a:r>
          <a:endParaRPr lang="th-TH" sz="4000" b="1" dirty="0">
            <a:solidFill>
              <a:srgbClr val="663300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F34AD8D3-5CCC-4069-9044-BB8D6A0EDE58}" type="parTrans" cxnId="{65B5C3BE-6959-474E-8B18-EBEF5FF02BA1}">
      <dgm:prSet/>
      <dgm:spPr/>
      <dgm:t>
        <a:bodyPr/>
        <a:lstStyle/>
        <a:p>
          <a:endParaRPr lang="th-TH"/>
        </a:p>
      </dgm:t>
    </dgm:pt>
    <dgm:pt modelId="{F36D99AF-8B01-4E9D-A71F-DD859A784473}" type="sibTrans" cxnId="{65B5C3BE-6959-474E-8B18-EBEF5FF02BA1}">
      <dgm:prSet/>
      <dgm:spPr/>
      <dgm:t>
        <a:bodyPr/>
        <a:lstStyle/>
        <a:p>
          <a:endParaRPr lang="th-TH"/>
        </a:p>
      </dgm:t>
    </dgm:pt>
    <dgm:pt modelId="{1BEBC095-40D7-42FD-AC1E-79AADCAEF6B5}">
      <dgm:prSet phldrT="[ข้อความ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th-TH" sz="1600" dirty="0" smtClean="0"/>
            <a:t/>
          </a:r>
          <a:br>
            <a:rPr lang="th-TH" sz="1600" dirty="0" smtClean="0"/>
          </a:br>
          <a:r>
            <a:rPr lang="th-TH" sz="1600" dirty="0" smtClean="0"/>
            <a:t>        </a:t>
          </a:r>
        </a:p>
        <a:p>
          <a:pPr algn="l"/>
          <a:r>
            <a:rPr lang="th-TH" sz="1600" dirty="0" smtClean="0"/>
            <a:t>       </a:t>
          </a:r>
          <a:r>
            <a:rPr lang="th-TH" sz="4000" dirty="0" smtClean="0"/>
            <a:t>คณะอนุกรรมการบริหารกองทุนพัฒนาบทบาทสตรีระดับจังหวัด</a:t>
          </a:r>
          <a:endParaRPr lang="th-TH" sz="4000" dirty="0" smtClean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  <a:p>
          <a:pPr algn="ctr"/>
          <a:endParaRPr lang="th-TH" sz="4000" dirty="0"/>
        </a:p>
      </dgm:t>
    </dgm:pt>
    <dgm:pt modelId="{7C8EF2BA-A5DA-47F8-89FB-55D0DEE76707}" type="sibTrans" cxnId="{383B7BAE-6608-42D2-ABAA-11EB7AFA6063}">
      <dgm:prSet/>
      <dgm:spPr/>
      <dgm:t>
        <a:bodyPr/>
        <a:lstStyle/>
        <a:p>
          <a:endParaRPr lang="th-TH"/>
        </a:p>
      </dgm:t>
    </dgm:pt>
    <dgm:pt modelId="{A6E6FAC2-7650-4A78-8F73-A9218EF8A641}" type="parTrans" cxnId="{383B7BAE-6608-42D2-ABAA-11EB7AFA6063}">
      <dgm:prSet/>
      <dgm:spPr/>
      <dgm:t>
        <a:bodyPr/>
        <a:lstStyle/>
        <a:p>
          <a:endParaRPr lang="th-TH"/>
        </a:p>
      </dgm:t>
    </dgm:pt>
    <dgm:pt modelId="{7A12D2B8-262F-4198-BAE1-EA5812977AC1}" type="pres">
      <dgm:prSet presAssocID="{D2CD7FB4-51D3-4BC9-B8AD-8BB0D7208CB9}" presName="compositeShape" presStyleCnt="0">
        <dgm:presLayoutVars>
          <dgm:dir/>
          <dgm:resizeHandles/>
        </dgm:presLayoutVars>
      </dgm:prSet>
      <dgm:spPr/>
    </dgm:pt>
    <dgm:pt modelId="{102F2902-D951-48FE-80FA-2E1B14D591B2}" type="pres">
      <dgm:prSet presAssocID="{D2CD7FB4-51D3-4BC9-B8AD-8BB0D7208CB9}" presName="pyramid" presStyleLbl="node1" presStyleIdx="0" presStyleCnt="1" custLinFactNeighborX="7500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</dgm:pt>
    <dgm:pt modelId="{E2E9CD91-DCB4-4013-8453-069EF1C8FE84}" type="pres">
      <dgm:prSet presAssocID="{D2CD7FB4-51D3-4BC9-B8AD-8BB0D7208CB9}" presName="theList" presStyleCnt="0"/>
      <dgm:spPr/>
    </dgm:pt>
    <dgm:pt modelId="{D2FFC803-0F4F-4C0E-BD19-D018F8A052CB}" type="pres">
      <dgm:prSet presAssocID="{63B6B8DA-D023-423D-A4A2-ABDFA837B6EB}" presName="aNode" presStyleLbl="fgAcc1" presStyleIdx="0" presStyleCnt="3" custScaleX="130591" custScaleY="199009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17FEE28-EAF4-4056-BFF2-82CE0DCB0DB6}" type="pres">
      <dgm:prSet presAssocID="{63B6B8DA-D023-423D-A4A2-ABDFA837B6EB}" presName="aSpace" presStyleCnt="0"/>
      <dgm:spPr/>
    </dgm:pt>
    <dgm:pt modelId="{E63E106D-B51D-44C7-B80F-CBCE396D8D42}" type="pres">
      <dgm:prSet presAssocID="{1BEBC095-40D7-42FD-AC1E-79AADCAEF6B5}" presName="aNode" presStyleLbl="fgAcc1" presStyleIdx="1" presStyleCnt="3" custScaleX="238402" custScaleY="227538" custLinFactY="52525" custLinFactNeighborX="3288" custLinFactNeighborY="10000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41D6CDA-3EE0-4683-A927-413D9254FE7B}" type="pres">
      <dgm:prSet presAssocID="{1BEBC095-40D7-42FD-AC1E-79AADCAEF6B5}" presName="aSpace" presStyleCnt="0"/>
      <dgm:spPr/>
    </dgm:pt>
    <dgm:pt modelId="{5329F7C3-48B3-4DC7-BC71-9FE2BC8670F9}" type="pres">
      <dgm:prSet presAssocID="{5A9BAAD5-B0B6-4503-9E8A-08AB7143FFF2}" presName="aNode" presStyleLbl="fgAcc1" presStyleIdx="2" presStyleCnt="3" custScaleX="253292" custScaleY="254813" custLinFactY="78535" custLinFactNeighborX="-139" custLinFactNeighborY="10000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F332592-E82A-4B26-8E4E-1749ABF29345}" type="pres">
      <dgm:prSet presAssocID="{5A9BAAD5-B0B6-4503-9E8A-08AB7143FFF2}" presName="aSpace" presStyleCnt="0"/>
      <dgm:spPr/>
    </dgm:pt>
  </dgm:ptLst>
  <dgm:cxnLst>
    <dgm:cxn modelId="{65B5C3BE-6959-474E-8B18-EBEF5FF02BA1}" srcId="{D2CD7FB4-51D3-4BC9-B8AD-8BB0D7208CB9}" destId="{5A9BAAD5-B0B6-4503-9E8A-08AB7143FFF2}" srcOrd="2" destOrd="0" parTransId="{F34AD8D3-5CCC-4069-9044-BB8D6A0EDE58}" sibTransId="{F36D99AF-8B01-4E9D-A71F-DD859A784473}"/>
    <dgm:cxn modelId="{01D24066-6402-47F1-8C78-D7F32C2AB0A7}" type="presOf" srcId="{63B6B8DA-D023-423D-A4A2-ABDFA837B6EB}" destId="{D2FFC803-0F4F-4C0E-BD19-D018F8A052CB}" srcOrd="0" destOrd="0" presId="urn:microsoft.com/office/officeart/2005/8/layout/pyramid2"/>
    <dgm:cxn modelId="{1873BE78-A5F1-4D7B-A039-1AAF934DBBD4}" type="presOf" srcId="{D2CD7FB4-51D3-4BC9-B8AD-8BB0D7208CB9}" destId="{7A12D2B8-262F-4198-BAE1-EA5812977AC1}" srcOrd="0" destOrd="0" presId="urn:microsoft.com/office/officeart/2005/8/layout/pyramid2"/>
    <dgm:cxn modelId="{3051292B-999C-4F6C-AFF1-4886CE44B33A}" type="presOf" srcId="{5A9BAAD5-B0B6-4503-9E8A-08AB7143FFF2}" destId="{5329F7C3-48B3-4DC7-BC71-9FE2BC8670F9}" srcOrd="0" destOrd="0" presId="urn:microsoft.com/office/officeart/2005/8/layout/pyramid2"/>
    <dgm:cxn modelId="{6C0D9208-0FFD-45D7-8AAA-861CC6E5D92B}" srcId="{D2CD7FB4-51D3-4BC9-B8AD-8BB0D7208CB9}" destId="{63B6B8DA-D023-423D-A4A2-ABDFA837B6EB}" srcOrd="0" destOrd="0" parTransId="{25F68CBC-1B0C-47BD-9550-BE72A724EABC}" sibTransId="{BB26E207-D174-4460-982C-8E056CF95F17}"/>
    <dgm:cxn modelId="{643C70E3-AFE0-4583-947A-4B0CA263A7BE}" type="presOf" srcId="{1BEBC095-40D7-42FD-AC1E-79AADCAEF6B5}" destId="{E63E106D-B51D-44C7-B80F-CBCE396D8D42}" srcOrd="0" destOrd="0" presId="urn:microsoft.com/office/officeart/2005/8/layout/pyramid2"/>
    <dgm:cxn modelId="{383B7BAE-6608-42D2-ABAA-11EB7AFA6063}" srcId="{D2CD7FB4-51D3-4BC9-B8AD-8BB0D7208CB9}" destId="{1BEBC095-40D7-42FD-AC1E-79AADCAEF6B5}" srcOrd="1" destOrd="0" parTransId="{A6E6FAC2-7650-4A78-8F73-A9218EF8A641}" sibTransId="{7C8EF2BA-A5DA-47F8-89FB-55D0DEE76707}"/>
    <dgm:cxn modelId="{9BF4790D-B3C8-484E-B45E-851ECBEC6E12}" type="presParOf" srcId="{7A12D2B8-262F-4198-BAE1-EA5812977AC1}" destId="{102F2902-D951-48FE-80FA-2E1B14D591B2}" srcOrd="0" destOrd="0" presId="urn:microsoft.com/office/officeart/2005/8/layout/pyramid2"/>
    <dgm:cxn modelId="{4B79C571-6E8A-40EC-A127-BA4D6BA3B77B}" type="presParOf" srcId="{7A12D2B8-262F-4198-BAE1-EA5812977AC1}" destId="{E2E9CD91-DCB4-4013-8453-069EF1C8FE84}" srcOrd="1" destOrd="0" presId="urn:microsoft.com/office/officeart/2005/8/layout/pyramid2"/>
    <dgm:cxn modelId="{371AD7BE-F5D5-43C9-ADAA-D73385AB56BA}" type="presParOf" srcId="{E2E9CD91-DCB4-4013-8453-069EF1C8FE84}" destId="{D2FFC803-0F4F-4C0E-BD19-D018F8A052CB}" srcOrd="0" destOrd="0" presId="urn:microsoft.com/office/officeart/2005/8/layout/pyramid2"/>
    <dgm:cxn modelId="{6C7F86DF-6FC8-41A0-B758-A1D3CBE0C8D4}" type="presParOf" srcId="{E2E9CD91-DCB4-4013-8453-069EF1C8FE84}" destId="{517FEE28-EAF4-4056-BFF2-82CE0DCB0DB6}" srcOrd="1" destOrd="0" presId="urn:microsoft.com/office/officeart/2005/8/layout/pyramid2"/>
    <dgm:cxn modelId="{66A25177-513D-4372-8CBC-00D56E573E53}" type="presParOf" srcId="{E2E9CD91-DCB4-4013-8453-069EF1C8FE84}" destId="{E63E106D-B51D-44C7-B80F-CBCE396D8D42}" srcOrd="2" destOrd="0" presId="urn:microsoft.com/office/officeart/2005/8/layout/pyramid2"/>
    <dgm:cxn modelId="{47BE69D8-D668-4F89-87EE-6E17B8CBF263}" type="presParOf" srcId="{E2E9CD91-DCB4-4013-8453-069EF1C8FE84}" destId="{341D6CDA-3EE0-4683-A927-413D9254FE7B}" srcOrd="3" destOrd="0" presId="urn:microsoft.com/office/officeart/2005/8/layout/pyramid2"/>
    <dgm:cxn modelId="{5C775798-A18E-4D64-8C95-3E0CAAEE388C}" type="presParOf" srcId="{E2E9CD91-DCB4-4013-8453-069EF1C8FE84}" destId="{5329F7C3-48B3-4DC7-BC71-9FE2BC8670F9}" srcOrd="4" destOrd="0" presId="urn:microsoft.com/office/officeart/2005/8/layout/pyramid2"/>
    <dgm:cxn modelId="{9869C22E-3198-4D81-BB5D-A43DEB963068}" type="presParOf" srcId="{E2E9CD91-DCB4-4013-8453-069EF1C8FE84}" destId="{7F332592-E82A-4B26-8E4E-1749ABF29345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C64A0A-FDDC-4144-82E6-47DE533D50B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564345B6-8EDA-4068-AAB0-A7A05AD7AAB5}">
      <dgm:prSet phldrT="[ข้อความ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3300" b="1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กองทุนเดิม</a:t>
          </a:r>
          <a:r>
            <a:rPr lang="th-TH" sz="33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...สำนักเลขาธิการนายกรัฐมนตรี+ อธิบดีกรมการพัฒนาชุมชน..2556 - 2559</a:t>
          </a:r>
          <a:endParaRPr lang="th-TH" sz="33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CE8128B4-5AB0-4CE1-BA02-75F92F2C078B}" type="parTrans" cxnId="{1E6E615F-DAD5-4EBC-B397-578AAE356F45}">
      <dgm:prSet/>
      <dgm:spPr/>
      <dgm:t>
        <a:bodyPr/>
        <a:lstStyle/>
        <a:p>
          <a:endParaRPr lang="th-TH"/>
        </a:p>
      </dgm:t>
    </dgm:pt>
    <dgm:pt modelId="{0B03E1D4-5B7D-410E-B70A-9255A159338C}" type="sibTrans" cxnId="{1E6E615F-DAD5-4EBC-B397-578AAE356F45}">
      <dgm:prSet/>
      <dgm:spPr/>
      <dgm:t>
        <a:bodyPr/>
        <a:lstStyle/>
        <a:p>
          <a:endParaRPr lang="th-TH"/>
        </a:p>
      </dgm:t>
    </dgm:pt>
    <dgm:pt modelId="{DE77B244-D204-4F4F-8ED6-63E25661F129}">
      <dgm:prSet phldrT="[ข้อความ]" custT="1"/>
      <dgm:spPr/>
      <dgm:t>
        <a:bodyPr/>
        <a:lstStyle/>
        <a:p>
          <a:endParaRPr lang="th-TH" sz="5100" dirty="0">
            <a:latin typeface="TH SarabunIT๙" pitchFamily="34" charset="-34"/>
            <a:cs typeface="TH SarabunIT๙" pitchFamily="34" charset="-34"/>
          </a:endParaRPr>
        </a:p>
      </dgm:t>
    </dgm:pt>
    <dgm:pt modelId="{DE4E1F74-35ED-4825-9973-493087054397}" type="parTrans" cxnId="{E5B8FD3D-308E-4202-8515-50F8FB5D0341}">
      <dgm:prSet/>
      <dgm:spPr/>
      <dgm:t>
        <a:bodyPr/>
        <a:lstStyle/>
        <a:p>
          <a:endParaRPr lang="th-TH"/>
        </a:p>
      </dgm:t>
    </dgm:pt>
    <dgm:pt modelId="{983AC0F7-C7CB-4B33-AFE8-887448EC4158}" type="sibTrans" cxnId="{E5B8FD3D-308E-4202-8515-50F8FB5D0341}">
      <dgm:prSet/>
      <dgm:spPr/>
      <dgm:t>
        <a:bodyPr/>
        <a:lstStyle/>
        <a:p>
          <a:endParaRPr lang="th-TH"/>
        </a:p>
      </dgm:t>
    </dgm:pt>
    <dgm:pt modelId="{883823FD-C552-489D-A477-BE8906E14A35}">
      <dgm:prSet phldrT="[ข้อความ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3600" b="1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กองทุนแรก...</a:t>
          </a:r>
          <a:r>
            <a:rPr lang="th-TH" sz="36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สำนักเลขาธิการนายกรัฐมนตรี+ กระทรวงการพัฒนาสังคมฯ...2555</a:t>
          </a:r>
          <a:endParaRPr lang="th-TH" sz="36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5701F621-75F6-4980-9BBE-FD1090DE78A1}" type="parTrans" cxnId="{5DCC4ADC-C65F-4E43-A86F-5C5ECBE5ADEF}">
      <dgm:prSet/>
      <dgm:spPr/>
      <dgm:t>
        <a:bodyPr/>
        <a:lstStyle/>
        <a:p>
          <a:endParaRPr lang="th-TH"/>
        </a:p>
      </dgm:t>
    </dgm:pt>
    <dgm:pt modelId="{936EFC63-D84E-40BC-B0DA-188A0BF350F6}" type="sibTrans" cxnId="{5DCC4ADC-C65F-4E43-A86F-5C5ECBE5ADEF}">
      <dgm:prSet/>
      <dgm:spPr/>
      <dgm:t>
        <a:bodyPr/>
        <a:lstStyle/>
        <a:p>
          <a:endParaRPr lang="th-TH"/>
        </a:p>
      </dgm:t>
    </dgm:pt>
    <dgm:pt modelId="{13212ECE-3D9C-4B3B-9A07-FD19551DC697}">
      <dgm:prSet phldrT="[ข้อความ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3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พระราชบัญญัติการบริหารทุนหมุนเวียน พ.ศ.2558</a:t>
          </a:r>
          <a:endParaRPr lang="th-TH" sz="3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54EC7BA1-F5A4-4148-8563-8E7CD6978855}" type="parTrans" cxnId="{9A2D111B-9A8A-4333-B4A5-8111169C8EE7}">
      <dgm:prSet/>
      <dgm:spPr/>
      <dgm:t>
        <a:bodyPr/>
        <a:lstStyle/>
        <a:p>
          <a:endParaRPr lang="th-TH"/>
        </a:p>
      </dgm:t>
    </dgm:pt>
    <dgm:pt modelId="{4BE6902C-CD55-4254-880A-A54E7C020DF6}" type="sibTrans" cxnId="{9A2D111B-9A8A-4333-B4A5-8111169C8EE7}">
      <dgm:prSet/>
      <dgm:spPr/>
      <dgm:t>
        <a:bodyPr/>
        <a:lstStyle/>
        <a:p>
          <a:endParaRPr lang="th-TH"/>
        </a:p>
      </dgm:t>
    </dgm:pt>
    <dgm:pt modelId="{02965A01-FDA3-4FBE-B7DF-8E124832FC01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3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พระราชบัญญัติระเบียบบริหารราชการแผ่นดิน/กฎกระทรวงแบ่งส่วนราชการกรมฯ </a:t>
          </a:r>
          <a:endParaRPr lang="th-TH" sz="3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3379CBF5-DA5A-4E09-8047-108D7134ADB2}" type="sibTrans" cxnId="{D8FFEC7D-2321-4499-8FA5-1669A39DBE6E}">
      <dgm:prSet/>
      <dgm:spPr/>
      <dgm:t>
        <a:bodyPr/>
        <a:lstStyle/>
        <a:p>
          <a:endParaRPr lang="th-TH"/>
        </a:p>
      </dgm:t>
    </dgm:pt>
    <dgm:pt modelId="{E7AC9070-3AF9-45E3-8F83-9778FA7C3930}" type="parTrans" cxnId="{D8FFEC7D-2321-4499-8FA5-1669A39DBE6E}">
      <dgm:prSet/>
      <dgm:spPr/>
      <dgm:t>
        <a:bodyPr/>
        <a:lstStyle/>
        <a:p>
          <a:endParaRPr lang="th-TH"/>
        </a:p>
      </dgm:t>
    </dgm:pt>
    <dgm:pt modelId="{89CEEC72-668B-45E9-82BD-3A3BF442D47A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3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คำสั่งคณะกรรมการบริหารกองทุนพัฒนาบทบาทสตรี...</a:t>
          </a:r>
          <a:endParaRPr lang="th-TH" sz="3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726067F9-1018-4525-95E1-346ACA49D9F8}" type="sibTrans" cxnId="{6671D96C-8F5F-435B-8FED-05E704AE4903}">
      <dgm:prSet/>
      <dgm:spPr/>
      <dgm:t>
        <a:bodyPr/>
        <a:lstStyle/>
        <a:p>
          <a:endParaRPr lang="th-TH"/>
        </a:p>
      </dgm:t>
    </dgm:pt>
    <dgm:pt modelId="{DDBE15C4-F1F9-44EA-A98C-0E96C4D55587}" type="parTrans" cxnId="{6671D96C-8F5F-435B-8FED-05E704AE4903}">
      <dgm:prSet/>
      <dgm:spPr/>
      <dgm:t>
        <a:bodyPr/>
        <a:lstStyle/>
        <a:p>
          <a:endParaRPr lang="th-TH"/>
        </a:p>
      </dgm:t>
    </dgm:pt>
    <dgm:pt modelId="{38943A94-D233-49FD-BE59-D0E26D05DCE5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3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ข้อบังคับคณะกรรมการบริหารกองทุนพัฒนาบทบาทสตรี</a:t>
          </a:r>
          <a:endParaRPr lang="th-TH" sz="3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C138A0C3-4721-42F3-93BE-3FFCD01CA616}" type="sibTrans" cxnId="{A6F48560-0CBC-459E-9255-0068DE765029}">
      <dgm:prSet/>
      <dgm:spPr/>
      <dgm:t>
        <a:bodyPr/>
        <a:lstStyle/>
        <a:p>
          <a:endParaRPr lang="th-TH"/>
        </a:p>
      </dgm:t>
    </dgm:pt>
    <dgm:pt modelId="{49EB7FF2-6541-47DB-9771-E9D2DD9C6D8B}" type="parTrans" cxnId="{A6F48560-0CBC-459E-9255-0068DE765029}">
      <dgm:prSet/>
      <dgm:spPr/>
      <dgm:t>
        <a:bodyPr/>
        <a:lstStyle/>
        <a:p>
          <a:endParaRPr lang="th-TH"/>
        </a:p>
      </dgm:t>
    </dgm:pt>
    <dgm:pt modelId="{832A703B-F2DB-4BB4-BE7D-0894BD373721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3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หลักเกณฑ์ วิธีการ เงื่อนไข เกี่ยวกับการใช้จ่ายเงินฯ...</a:t>
          </a:r>
          <a:endParaRPr lang="th-TH" sz="3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06ECB6C3-D12E-478C-9FE7-D914417B814E}" type="sibTrans" cxnId="{9FF60167-6E7C-4933-95C4-FF540AEA7397}">
      <dgm:prSet/>
      <dgm:spPr/>
      <dgm:t>
        <a:bodyPr/>
        <a:lstStyle/>
        <a:p>
          <a:endParaRPr lang="th-TH"/>
        </a:p>
      </dgm:t>
    </dgm:pt>
    <dgm:pt modelId="{A0FC5F1F-A3BA-4430-9FD1-55932E68E57E}" type="parTrans" cxnId="{9FF60167-6E7C-4933-95C4-FF540AEA7397}">
      <dgm:prSet/>
      <dgm:spPr/>
      <dgm:t>
        <a:bodyPr/>
        <a:lstStyle/>
        <a:p>
          <a:endParaRPr lang="th-TH"/>
        </a:p>
      </dgm:t>
    </dgm:pt>
    <dgm:pt modelId="{F11C49D7-0005-4727-8B91-A3C938DA5F77}" type="pres">
      <dgm:prSet presAssocID="{61C64A0A-FDDC-4144-82E6-47DE533D50B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4DE50BBF-E98D-4DCE-B252-1F875E1ADD34}" type="pres">
      <dgm:prSet presAssocID="{564345B6-8EDA-4068-AAB0-A7A05AD7AAB5}" presName="parentText" presStyleLbl="node1" presStyleIdx="0" presStyleCnt="2" custScaleY="109584" custLinFactY="2725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B9699A4-F866-494F-BAB3-FD150770A589}" type="pres">
      <dgm:prSet presAssocID="{564345B6-8EDA-4068-AAB0-A7A05AD7AAB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239803E7-4F33-4FC3-BAAA-E2C64E3F78C5}" type="pres">
      <dgm:prSet presAssocID="{883823FD-C552-489D-A477-BE8906E14A35}" presName="parentText" presStyleLbl="node1" presStyleIdx="1" presStyleCnt="2" custAng="0" custScaleY="98953" custLinFactNeighborY="-83406">
        <dgm:presLayoutVars>
          <dgm:chMax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4A42DEB-E308-4965-848B-CAA8EC7EE690}" type="pres">
      <dgm:prSet presAssocID="{883823FD-C552-489D-A477-BE8906E14A35}" presName="childText" presStyleLbl="revTx" presStyleIdx="1" presStyleCnt="2" custLinFactNeighborY="247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7E05C819-991A-4E97-82BB-844258374321}" type="presOf" srcId="{38943A94-D233-49FD-BE59-D0E26D05DCE5}" destId="{A4A42DEB-E308-4965-848B-CAA8EC7EE690}" srcOrd="0" destOrd="1" presId="urn:microsoft.com/office/officeart/2005/8/layout/vList2"/>
    <dgm:cxn modelId="{1E6E615F-DAD5-4EBC-B397-578AAE356F45}" srcId="{61C64A0A-FDDC-4144-82E6-47DE533D50BD}" destId="{564345B6-8EDA-4068-AAB0-A7A05AD7AAB5}" srcOrd="0" destOrd="0" parTransId="{CE8128B4-5AB0-4CE1-BA02-75F92F2C078B}" sibTransId="{0B03E1D4-5B7D-410E-B70A-9255A159338C}"/>
    <dgm:cxn modelId="{220AB079-2AA2-4E08-B07B-96B81EE58CDC}" type="presOf" srcId="{13212ECE-3D9C-4B3B-9A07-FD19551DC697}" destId="{A4A42DEB-E308-4965-848B-CAA8EC7EE690}" srcOrd="0" destOrd="0" presId="urn:microsoft.com/office/officeart/2005/8/layout/vList2"/>
    <dgm:cxn modelId="{17E48F1C-C545-45FE-8ADE-8C32274E03A5}" type="presOf" srcId="{02965A01-FDA3-4FBE-B7DF-8E124832FC01}" destId="{A4A42DEB-E308-4965-848B-CAA8EC7EE690}" srcOrd="0" destOrd="4" presId="urn:microsoft.com/office/officeart/2005/8/layout/vList2"/>
    <dgm:cxn modelId="{5DCC4ADC-C65F-4E43-A86F-5C5ECBE5ADEF}" srcId="{61C64A0A-FDDC-4144-82E6-47DE533D50BD}" destId="{883823FD-C552-489D-A477-BE8906E14A35}" srcOrd="1" destOrd="0" parTransId="{5701F621-75F6-4980-9BBE-FD1090DE78A1}" sibTransId="{936EFC63-D84E-40BC-B0DA-188A0BF350F6}"/>
    <dgm:cxn modelId="{8518FBBC-CF58-4102-B033-13B8B3415A11}" type="presOf" srcId="{89CEEC72-668B-45E9-82BD-3A3BF442D47A}" destId="{A4A42DEB-E308-4965-848B-CAA8EC7EE690}" srcOrd="0" destOrd="3" presId="urn:microsoft.com/office/officeart/2005/8/layout/vList2"/>
    <dgm:cxn modelId="{E5B8FD3D-308E-4202-8515-50F8FB5D0341}" srcId="{564345B6-8EDA-4068-AAB0-A7A05AD7AAB5}" destId="{DE77B244-D204-4F4F-8ED6-63E25661F129}" srcOrd="0" destOrd="0" parTransId="{DE4E1F74-35ED-4825-9973-493087054397}" sibTransId="{983AC0F7-C7CB-4B33-AFE8-887448EC4158}"/>
    <dgm:cxn modelId="{9FF60167-6E7C-4933-95C4-FF540AEA7397}" srcId="{883823FD-C552-489D-A477-BE8906E14A35}" destId="{832A703B-F2DB-4BB4-BE7D-0894BD373721}" srcOrd="2" destOrd="0" parTransId="{A0FC5F1F-A3BA-4430-9FD1-55932E68E57E}" sibTransId="{06ECB6C3-D12E-478C-9FE7-D914417B814E}"/>
    <dgm:cxn modelId="{D8FFEC7D-2321-4499-8FA5-1669A39DBE6E}" srcId="{883823FD-C552-489D-A477-BE8906E14A35}" destId="{02965A01-FDA3-4FBE-B7DF-8E124832FC01}" srcOrd="4" destOrd="0" parTransId="{E7AC9070-3AF9-45E3-8F83-9778FA7C3930}" sibTransId="{3379CBF5-DA5A-4E09-8047-108D7134ADB2}"/>
    <dgm:cxn modelId="{F22ED0D9-7E7A-4E21-9C11-3EBC0A8A4E51}" type="presOf" srcId="{883823FD-C552-489D-A477-BE8906E14A35}" destId="{239803E7-4F33-4FC3-BAAA-E2C64E3F78C5}" srcOrd="0" destOrd="0" presId="urn:microsoft.com/office/officeart/2005/8/layout/vList2"/>
    <dgm:cxn modelId="{A3574158-E9AF-4193-9D56-7C6BFC9B7D04}" type="presOf" srcId="{DE77B244-D204-4F4F-8ED6-63E25661F129}" destId="{7B9699A4-F866-494F-BAB3-FD150770A589}" srcOrd="0" destOrd="0" presId="urn:microsoft.com/office/officeart/2005/8/layout/vList2"/>
    <dgm:cxn modelId="{AD911D03-D2A0-47AB-A781-D8021E6604A3}" type="presOf" srcId="{832A703B-F2DB-4BB4-BE7D-0894BD373721}" destId="{A4A42DEB-E308-4965-848B-CAA8EC7EE690}" srcOrd="0" destOrd="2" presId="urn:microsoft.com/office/officeart/2005/8/layout/vList2"/>
    <dgm:cxn modelId="{77CC87AF-1B3B-4DFB-BA40-1ED92CD8EC86}" type="presOf" srcId="{564345B6-8EDA-4068-AAB0-A7A05AD7AAB5}" destId="{4DE50BBF-E98D-4DCE-B252-1F875E1ADD34}" srcOrd="0" destOrd="0" presId="urn:microsoft.com/office/officeart/2005/8/layout/vList2"/>
    <dgm:cxn modelId="{9A2D111B-9A8A-4333-B4A5-8111169C8EE7}" srcId="{883823FD-C552-489D-A477-BE8906E14A35}" destId="{13212ECE-3D9C-4B3B-9A07-FD19551DC697}" srcOrd="0" destOrd="0" parTransId="{54EC7BA1-F5A4-4148-8563-8E7CD6978855}" sibTransId="{4BE6902C-CD55-4254-880A-A54E7C020DF6}"/>
    <dgm:cxn modelId="{89D22221-06E0-4D2E-AF16-80141FDEDA3E}" type="presOf" srcId="{61C64A0A-FDDC-4144-82E6-47DE533D50BD}" destId="{F11C49D7-0005-4727-8B91-A3C938DA5F77}" srcOrd="0" destOrd="0" presId="urn:microsoft.com/office/officeart/2005/8/layout/vList2"/>
    <dgm:cxn modelId="{A6F48560-0CBC-459E-9255-0068DE765029}" srcId="{883823FD-C552-489D-A477-BE8906E14A35}" destId="{38943A94-D233-49FD-BE59-D0E26D05DCE5}" srcOrd="1" destOrd="0" parTransId="{49EB7FF2-6541-47DB-9771-E9D2DD9C6D8B}" sibTransId="{C138A0C3-4721-42F3-93BE-3FFCD01CA616}"/>
    <dgm:cxn modelId="{6671D96C-8F5F-435B-8FED-05E704AE4903}" srcId="{883823FD-C552-489D-A477-BE8906E14A35}" destId="{89CEEC72-668B-45E9-82BD-3A3BF442D47A}" srcOrd="3" destOrd="0" parTransId="{DDBE15C4-F1F9-44EA-A98C-0E96C4D55587}" sibTransId="{726067F9-1018-4525-95E1-346ACA49D9F8}"/>
    <dgm:cxn modelId="{D420304D-7D41-4F62-884C-7A690D51DBBF}" type="presParOf" srcId="{F11C49D7-0005-4727-8B91-A3C938DA5F77}" destId="{4DE50BBF-E98D-4DCE-B252-1F875E1ADD34}" srcOrd="0" destOrd="0" presId="urn:microsoft.com/office/officeart/2005/8/layout/vList2"/>
    <dgm:cxn modelId="{4EA3D33F-D33C-497E-ACC1-1E9F07234D32}" type="presParOf" srcId="{F11C49D7-0005-4727-8B91-A3C938DA5F77}" destId="{7B9699A4-F866-494F-BAB3-FD150770A589}" srcOrd="1" destOrd="0" presId="urn:microsoft.com/office/officeart/2005/8/layout/vList2"/>
    <dgm:cxn modelId="{33AB1ED1-21BB-4002-93F4-65CF1802F41F}" type="presParOf" srcId="{F11C49D7-0005-4727-8B91-A3C938DA5F77}" destId="{239803E7-4F33-4FC3-BAAA-E2C64E3F78C5}" srcOrd="2" destOrd="0" presId="urn:microsoft.com/office/officeart/2005/8/layout/vList2"/>
    <dgm:cxn modelId="{52E31FEC-ABD0-4D44-8F39-453E4C9B464A}" type="presParOf" srcId="{F11C49D7-0005-4727-8B91-A3C938DA5F77}" destId="{A4A42DEB-E308-4965-848B-CAA8EC7EE69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BCFCEB-EA36-4E54-8EB3-9D865D7F05C0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9CF5A8B6-52B5-44A9-A8AC-5A3823D305F4}">
      <dgm:prSet phldrT="[ข้อความ]" custT="1"/>
      <dgm:spPr/>
      <dgm:t>
        <a:bodyPr/>
        <a:lstStyle/>
        <a:p>
          <a:r>
            <a:rPr lang="th-TH" sz="3600" b="1" dirty="0" smtClean="0">
              <a:latin typeface="TH SarabunIT๙" pitchFamily="34" charset="-34"/>
              <a:cs typeface="TH SarabunIT๙" pitchFamily="34" charset="-34"/>
            </a:rPr>
            <a:t>ก่อนเป็นหนี้</a:t>
          </a:r>
          <a:endParaRPr lang="th-TH" sz="3600" b="1" dirty="0">
            <a:latin typeface="TH SarabunIT๙" pitchFamily="34" charset="-34"/>
            <a:cs typeface="TH SarabunIT๙" pitchFamily="34" charset="-34"/>
          </a:endParaRPr>
        </a:p>
      </dgm:t>
    </dgm:pt>
    <dgm:pt modelId="{7B71B4C4-2900-438E-8B3F-7C5F26C2ED99}" type="parTrans" cxnId="{009F578F-EBD4-459B-8F4D-753CB50241EB}">
      <dgm:prSet/>
      <dgm:spPr/>
      <dgm:t>
        <a:bodyPr/>
        <a:lstStyle/>
        <a:p>
          <a:endParaRPr lang="th-TH"/>
        </a:p>
      </dgm:t>
    </dgm:pt>
    <dgm:pt modelId="{6976ABE8-17BB-4E87-9FC2-708BC25EF8A1}" type="sibTrans" cxnId="{009F578F-EBD4-459B-8F4D-753CB50241EB}">
      <dgm:prSet/>
      <dgm:spPr/>
      <dgm:t>
        <a:bodyPr/>
        <a:lstStyle/>
        <a:p>
          <a:endParaRPr lang="th-TH"/>
        </a:p>
      </dgm:t>
    </dgm:pt>
    <dgm:pt modelId="{BFEA9A87-8EFF-41A8-8D22-5BBDEF07594B}">
      <dgm:prSet phldrT="[ข้อความ]"/>
      <dgm:spPr/>
      <dgm:t>
        <a:bodyPr/>
        <a:lstStyle/>
        <a:p>
          <a:r>
            <a:rPr lang="th-TH" dirty="0" smtClean="0"/>
            <a:t>กลั่นกรอง/เห็นชอบ/อนุมัติ </a:t>
          </a:r>
          <a:endParaRPr lang="th-TH" dirty="0"/>
        </a:p>
      </dgm:t>
    </dgm:pt>
    <dgm:pt modelId="{07742EB9-311F-4E15-B9B7-20D0FCC85D98}" type="parTrans" cxnId="{7263EED1-FDFC-4CC5-BC40-EF5BFE18170B}">
      <dgm:prSet/>
      <dgm:spPr/>
      <dgm:t>
        <a:bodyPr/>
        <a:lstStyle/>
        <a:p>
          <a:endParaRPr lang="th-TH"/>
        </a:p>
      </dgm:t>
    </dgm:pt>
    <dgm:pt modelId="{14524DA0-8573-46FD-98E5-B186D86F667B}" type="sibTrans" cxnId="{7263EED1-FDFC-4CC5-BC40-EF5BFE18170B}">
      <dgm:prSet/>
      <dgm:spPr/>
      <dgm:t>
        <a:bodyPr/>
        <a:lstStyle/>
        <a:p>
          <a:endParaRPr lang="th-TH"/>
        </a:p>
      </dgm:t>
    </dgm:pt>
    <dgm:pt modelId="{C6A0469E-93DE-4586-BD36-5AF852F2D028}">
      <dgm:prSet phldrT="[ข้อความ]"/>
      <dgm:spPr/>
      <dgm:t>
        <a:bodyPr/>
        <a:lstStyle/>
        <a:p>
          <a:r>
            <a:rPr lang="th-TH" dirty="0" smtClean="0"/>
            <a:t>เป็นไปตามวัตถุประสงค์กองทุนฯ</a:t>
          </a:r>
          <a:endParaRPr lang="th-TH" dirty="0"/>
        </a:p>
      </dgm:t>
    </dgm:pt>
    <dgm:pt modelId="{B0DC775B-3B65-4ECC-BF74-18EC16A94132}" type="parTrans" cxnId="{3EBE5AAC-3026-475D-AB1B-AAC57EC95166}">
      <dgm:prSet/>
      <dgm:spPr/>
      <dgm:t>
        <a:bodyPr/>
        <a:lstStyle/>
        <a:p>
          <a:endParaRPr lang="th-TH"/>
        </a:p>
      </dgm:t>
    </dgm:pt>
    <dgm:pt modelId="{4FFA1610-5A9B-4030-A14F-C9FA523F4646}" type="sibTrans" cxnId="{3EBE5AAC-3026-475D-AB1B-AAC57EC95166}">
      <dgm:prSet/>
      <dgm:spPr/>
      <dgm:t>
        <a:bodyPr/>
        <a:lstStyle/>
        <a:p>
          <a:endParaRPr lang="th-TH"/>
        </a:p>
      </dgm:t>
    </dgm:pt>
    <dgm:pt modelId="{E454B379-8B07-45E7-B4B5-367124091826}">
      <dgm:prSet phldrT="[ข้อความ]" custT="1"/>
      <dgm:spPr/>
      <dgm:t>
        <a:bodyPr/>
        <a:lstStyle/>
        <a:p>
          <a:r>
            <a:rPr lang="th-TH" sz="3600" b="1" dirty="0" smtClean="0"/>
            <a:t>ขณะเป็นหนี้</a:t>
          </a:r>
          <a:endParaRPr lang="th-TH" sz="3600" b="1" dirty="0"/>
        </a:p>
      </dgm:t>
    </dgm:pt>
    <dgm:pt modelId="{4AA63896-2DA4-4B60-A257-336C1FF17F38}" type="parTrans" cxnId="{42E11CBB-1065-41B6-95A4-DEF534ABF7D0}">
      <dgm:prSet/>
      <dgm:spPr/>
      <dgm:t>
        <a:bodyPr/>
        <a:lstStyle/>
        <a:p>
          <a:endParaRPr lang="th-TH"/>
        </a:p>
      </dgm:t>
    </dgm:pt>
    <dgm:pt modelId="{690AC167-65F0-4F91-8386-71647CF1378A}" type="sibTrans" cxnId="{42E11CBB-1065-41B6-95A4-DEF534ABF7D0}">
      <dgm:prSet/>
      <dgm:spPr/>
      <dgm:t>
        <a:bodyPr/>
        <a:lstStyle/>
        <a:p>
          <a:endParaRPr lang="th-TH"/>
        </a:p>
      </dgm:t>
    </dgm:pt>
    <dgm:pt modelId="{027DBDD0-6666-44A8-8316-BA2352D85519}">
      <dgm:prSet phldrT="[ข้อความ]"/>
      <dgm:spPr/>
      <dgm:t>
        <a:bodyPr/>
        <a:lstStyle/>
        <a:p>
          <a:r>
            <a:rPr lang="th-TH" dirty="0" smtClean="0"/>
            <a:t>หนี้เงิน ..ชำระหนี้ตามกำหนด </a:t>
          </a:r>
          <a:endParaRPr lang="th-TH" dirty="0"/>
        </a:p>
      </dgm:t>
    </dgm:pt>
    <dgm:pt modelId="{49620601-CB36-4C91-994A-6CA64548BE98}" type="parTrans" cxnId="{2E34B411-2BF8-4AFB-A13D-9E0A542F065E}">
      <dgm:prSet/>
      <dgm:spPr/>
      <dgm:t>
        <a:bodyPr/>
        <a:lstStyle/>
        <a:p>
          <a:endParaRPr lang="th-TH"/>
        </a:p>
      </dgm:t>
    </dgm:pt>
    <dgm:pt modelId="{D38A4E59-5D55-4F67-9101-FAA50DB69358}" type="sibTrans" cxnId="{2E34B411-2BF8-4AFB-A13D-9E0A542F065E}">
      <dgm:prSet/>
      <dgm:spPr/>
      <dgm:t>
        <a:bodyPr/>
        <a:lstStyle/>
        <a:p>
          <a:endParaRPr lang="th-TH"/>
        </a:p>
      </dgm:t>
    </dgm:pt>
    <dgm:pt modelId="{D4CAFF18-3505-4D43-A7C9-F7359B5E9BA4}">
      <dgm:prSet phldrT="[ข้อความ]" custT="1"/>
      <dgm:spPr/>
      <dgm:t>
        <a:bodyPr/>
        <a:lstStyle/>
        <a:p>
          <a:r>
            <a:rPr lang="th-TH" sz="3600" b="1" dirty="0" smtClean="0">
              <a:latin typeface="TH SarabunIT๙" pitchFamily="34" charset="-34"/>
              <a:cs typeface="TH SarabunIT๙" pitchFamily="34" charset="-34"/>
            </a:rPr>
            <a:t>หลัง</a:t>
          </a:r>
        </a:p>
        <a:p>
          <a:r>
            <a:rPr lang="th-TH" sz="3600" b="1" dirty="0" smtClean="0">
              <a:latin typeface="TH SarabunIT๙" pitchFamily="34" charset="-34"/>
              <a:cs typeface="TH SarabunIT๙" pitchFamily="34" charset="-34"/>
            </a:rPr>
            <a:t>เป็นหนี้ค้างชำระ</a:t>
          </a:r>
          <a:endParaRPr lang="th-TH" sz="3600" b="1" dirty="0">
            <a:latin typeface="TH SarabunIT๙" pitchFamily="34" charset="-34"/>
            <a:cs typeface="TH SarabunIT๙" pitchFamily="34" charset="-34"/>
          </a:endParaRPr>
        </a:p>
      </dgm:t>
    </dgm:pt>
    <dgm:pt modelId="{866596D0-CBD6-4688-A19B-9CFBAEB31395}" type="parTrans" cxnId="{359237C3-A3B4-4188-87B2-A9EC2FF732E3}">
      <dgm:prSet/>
      <dgm:spPr/>
      <dgm:t>
        <a:bodyPr/>
        <a:lstStyle/>
        <a:p>
          <a:endParaRPr lang="th-TH"/>
        </a:p>
      </dgm:t>
    </dgm:pt>
    <dgm:pt modelId="{7EBCDF0B-7E80-4BD6-89F4-3D0F4D5E2E30}" type="sibTrans" cxnId="{359237C3-A3B4-4188-87B2-A9EC2FF732E3}">
      <dgm:prSet/>
      <dgm:spPr/>
      <dgm:t>
        <a:bodyPr/>
        <a:lstStyle/>
        <a:p>
          <a:endParaRPr lang="th-TH"/>
        </a:p>
      </dgm:t>
    </dgm:pt>
    <dgm:pt modelId="{A19A0B4E-B6A4-4A5E-A051-FDF442EDF547}">
      <dgm:prSet phldrT="[ข้อความ]"/>
      <dgm:spPr/>
      <dgm:t>
        <a:bodyPr/>
        <a:lstStyle/>
        <a:p>
          <a:r>
            <a:rPr lang="th-TH" dirty="0" smtClean="0"/>
            <a:t>ผิดนัด/รับสภาพหนี้/ประนอมหนี้</a:t>
          </a:r>
          <a:endParaRPr lang="th-TH" dirty="0"/>
        </a:p>
      </dgm:t>
    </dgm:pt>
    <dgm:pt modelId="{6ED96ED4-2B81-4F2A-A46D-D5641210D6F5}" type="parTrans" cxnId="{27445BCF-FB0D-44A8-B9B5-D7A34D4EFA0C}">
      <dgm:prSet/>
      <dgm:spPr/>
      <dgm:t>
        <a:bodyPr/>
        <a:lstStyle/>
        <a:p>
          <a:endParaRPr lang="th-TH"/>
        </a:p>
      </dgm:t>
    </dgm:pt>
    <dgm:pt modelId="{5064509D-F6F1-466F-B7AF-C24C799AD866}" type="sibTrans" cxnId="{27445BCF-FB0D-44A8-B9B5-D7A34D4EFA0C}">
      <dgm:prSet/>
      <dgm:spPr/>
      <dgm:t>
        <a:bodyPr/>
        <a:lstStyle/>
        <a:p>
          <a:endParaRPr lang="th-TH"/>
        </a:p>
      </dgm:t>
    </dgm:pt>
    <dgm:pt modelId="{F944372C-5CA0-4564-AA66-F0BC1558B0C4}">
      <dgm:prSet phldrT="[ข้อความ]"/>
      <dgm:spPr/>
      <dgm:t>
        <a:bodyPr/>
        <a:lstStyle/>
        <a:p>
          <a:r>
            <a:rPr lang="th-TH" dirty="0" smtClean="0"/>
            <a:t>ดำเนินคดี/บังคับคดี/สืบทรัพย์/หนี้สูญ</a:t>
          </a:r>
          <a:endParaRPr lang="th-TH" dirty="0"/>
        </a:p>
      </dgm:t>
    </dgm:pt>
    <dgm:pt modelId="{C22EEF12-2F8B-4374-8CC4-1C22140F9F24}" type="parTrans" cxnId="{A0615DFB-2599-4415-A6E7-94FEC47370E3}">
      <dgm:prSet/>
      <dgm:spPr/>
      <dgm:t>
        <a:bodyPr/>
        <a:lstStyle/>
        <a:p>
          <a:endParaRPr lang="th-TH"/>
        </a:p>
      </dgm:t>
    </dgm:pt>
    <dgm:pt modelId="{EBF89B69-18CC-4982-B1FB-56A196D0BBEB}" type="sibTrans" cxnId="{A0615DFB-2599-4415-A6E7-94FEC47370E3}">
      <dgm:prSet/>
      <dgm:spPr/>
      <dgm:t>
        <a:bodyPr/>
        <a:lstStyle/>
        <a:p>
          <a:endParaRPr lang="th-TH"/>
        </a:p>
      </dgm:t>
    </dgm:pt>
    <dgm:pt modelId="{61EB22D4-E687-4E90-93AC-E15460F36FAA}">
      <dgm:prSet phldrT="[ข้อความ]"/>
      <dgm:spPr/>
      <dgm:t>
        <a:bodyPr/>
        <a:lstStyle/>
        <a:p>
          <a:r>
            <a:rPr lang="th-TH" dirty="0" smtClean="0"/>
            <a:t>หนี้การกระทำ..ตามเสนอโครงการ</a:t>
          </a:r>
          <a:endParaRPr lang="th-TH" dirty="0"/>
        </a:p>
      </dgm:t>
    </dgm:pt>
    <dgm:pt modelId="{A649C79C-5EF5-4DBA-A127-118701C57071}" type="sibTrans" cxnId="{9AD73464-F1EB-4257-9F90-D953D5A5828B}">
      <dgm:prSet/>
      <dgm:spPr/>
      <dgm:t>
        <a:bodyPr/>
        <a:lstStyle/>
        <a:p>
          <a:endParaRPr lang="th-TH"/>
        </a:p>
      </dgm:t>
    </dgm:pt>
    <dgm:pt modelId="{D0E52565-C48B-4F0E-A59D-1BB356F1174F}" type="parTrans" cxnId="{9AD73464-F1EB-4257-9F90-D953D5A5828B}">
      <dgm:prSet/>
      <dgm:spPr/>
      <dgm:t>
        <a:bodyPr/>
        <a:lstStyle/>
        <a:p>
          <a:endParaRPr lang="th-TH"/>
        </a:p>
      </dgm:t>
    </dgm:pt>
    <dgm:pt modelId="{5E27CB33-CEE7-4F23-B471-B082813D363F}" type="pres">
      <dgm:prSet presAssocID="{57BCFCEB-EA36-4E54-8EB3-9D865D7F05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5973B75A-EEDF-4C65-88FE-B97B0E8937E0}" type="pres">
      <dgm:prSet presAssocID="{9CF5A8B6-52B5-44A9-A8AC-5A3823D305F4}" presName="linNode" presStyleCnt="0"/>
      <dgm:spPr/>
    </dgm:pt>
    <dgm:pt modelId="{57F91C95-DED8-4F2D-BCCE-7E720A2D6C09}" type="pres">
      <dgm:prSet presAssocID="{9CF5A8B6-52B5-44A9-A8AC-5A3823D305F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15C7DBC-BBAB-4A85-AF9F-3B5E767DCA90}" type="pres">
      <dgm:prSet presAssocID="{9CF5A8B6-52B5-44A9-A8AC-5A3823D305F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C3EE035-D55A-43E0-AD27-FB2F956519B7}" type="pres">
      <dgm:prSet presAssocID="{6976ABE8-17BB-4E87-9FC2-708BC25EF8A1}" presName="sp" presStyleCnt="0"/>
      <dgm:spPr/>
    </dgm:pt>
    <dgm:pt modelId="{6C880F57-F208-4CBB-A5B3-D0A776CAA541}" type="pres">
      <dgm:prSet presAssocID="{E454B379-8B07-45E7-B4B5-367124091826}" presName="linNode" presStyleCnt="0"/>
      <dgm:spPr/>
    </dgm:pt>
    <dgm:pt modelId="{43D364B9-FEC2-4F3D-9C34-FB1367495B1E}" type="pres">
      <dgm:prSet presAssocID="{E454B379-8B07-45E7-B4B5-36712409182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9742541-A3E9-4580-B747-4B252CE459A1}" type="pres">
      <dgm:prSet presAssocID="{E454B379-8B07-45E7-B4B5-36712409182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3D84DF9-D4D0-4AD7-8641-68499BBAB8A0}" type="pres">
      <dgm:prSet presAssocID="{690AC167-65F0-4F91-8386-71647CF1378A}" presName="sp" presStyleCnt="0"/>
      <dgm:spPr/>
    </dgm:pt>
    <dgm:pt modelId="{4F273669-FA34-46AD-A68C-A070EF26047A}" type="pres">
      <dgm:prSet presAssocID="{D4CAFF18-3505-4D43-A7C9-F7359B5E9BA4}" presName="linNode" presStyleCnt="0"/>
      <dgm:spPr/>
    </dgm:pt>
    <dgm:pt modelId="{162F35A6-002C-48C8-889D-85B9AF2DC1AD}" type="pres">
      <dgm:prSet presAssocID="{D4CAFF18-3505-4D43-A7C9-F7359B5E9BA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CB56845-BA4C-4BB2-A35D-E0107C6629CC}" type="pres">
      <dgm:prSet presAssocID="{D4CAFF18-3505-4D43-A7C9-F7359B5E9BA4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2E34B411-2BF8-4AFB-A13D-9E0A542F065E}" srcId="{E454B379-8B07-45E7-B4B5-367124091826}" destId="{027DBDD0-6666-44A8-8316-BA2352D85519}" srcOrd="0" destOrd="0" parTransId="{49620601-CB36-4C91-994A-6CA64548BE98}" sibTransId="{D38A4E59-5D55-4F67-9101-FAA50DB69358}"/>
    <dgm:cxn modelId="{7263EED1-FDFC-4CC5-BC40-EF5BFE18170B}" srcId="{9CF5A8B6-52B5-44A9-A8AC-5A3823D305F4}" destId="{BFEA9A87-8EFF-41A8-8D22-5BBDEF07594B}" srcOrd="0" destOrd="0" parTransId="{07742EB9-311F-4E15-B9B7-20D0FCC85D98}" sibTransId="{14524DA0-8573-46FD-98E5-B186D86F667B}"/>
    <dgm:cxn modelId="{C33213B6-5BB6-403B-B208-E01793D18F47}" type="presOf" srcId="{57BCFCEB-EA36-4E54-8EB3-9D865D7F05C0}" destId="{5E27CB33-CEE7-4F23-B471-B082813D363F}" srcOrd="0" destOrd="0" presId="urn:microsoft.com/office/officeart/2005/8/layout/vList5"/>
    <dgm:cxn modelId="{70CB7973-02B1-4ED8-80DE-744CAB76122E}" type="presOf" srcId="{027DBDD0-6666-44A8-8316-BA2352D85519}" destId="{79742541-A3E9-4580-B747-4B252CE459A1}" srcOrd="0" destOrd="0" presId="urn:microsoft.com/office/officeart/2005/8/layout/vList5"/>
    <dgm:cxn modelId="{18417948-0D84-459B-B6A2-698B57AF3C81}" type="presOf" srcId="{61EB22D4-E687-4E90-93AC-E15460F36FAA}" destId="{79742541-A3E9-4580-B747-4B252CE459A1}" srcOrd="0" destOrd="1" presId="urn:microsoft.com/office/officeart/2005/8/layout/vList5"/>
    <dgm:cxn modelId="{A600D164-B1D1-4BC5-9040-7406F7093805}" type="presOf" srcId="{BFEA9A87-8EFF-41A8-8D22-5BBDEF07594B}" destId="{815C7DBC-BBAB-4A85-AF9F-3B5E767DCA90}" srcOrd="0" destOrd="0" presId="urn:microsoft.com/office/officeart/2005/8/layout/vList5"/>
    <dgm:cxn modelId="{27445BCF-FB0D-44A8-B9B5-D7A34D4EFA0C}" srcId="{D4CAFF18-3505-4D43-A7C9-F7359B5E9BA4}" destId="{A19A0B4E-B6A4-4A5E-A051-FDF442EDF547}" srcOrd="0" destOrd="0" parTransId="{6ED96ED4-2B81-4F2A-A46D-D5641210D6F5}" sibTransId="{5064509D-F6F1-466F-B7AF-C24C799AD866}"/>
    <dgm:cxn modelId="{EA1F2FF3-3863-4E3A-84F5-C2F39257ED09}" type="presOf" srcId="{E454B379-8B07-45E7-B4B5-367124091826}" destId="{43D364B9-FEC2-4F3D-9C34-FB1367495B1E}" srcOrd="0" destOrd="0" presId="urn:microsoft.com/office/officeart/2005/8/layout/vList5"/>
    <dgm:cxn modelId="{9A8CFA74-FBC1-4FED-A0EA-2D123F4A83F6}" type="presOf" srcId="{9CF5A8B6-52B5-44A9-A8AC-5A3823D305F4}" destId="{57F91C95-DED8-4F2D-BCCE-7E720A2D6C09}" srcOrd="0" destOrd="0" presId="urn:microsoft.com/office/officeart/2005/8/layout/vList5"/>
    <dgm:cxn modelId="{009F578F-EBD4-459B-8F4D-753CB50241EB}" srcId="{57BCFCEB-EA36-4E54-8EB3-9D865D7F05C0}" destId="{9CF5A8B6-52B5-44A9-A8AC-5A3823D305F4}" srcOrd="0" destOrd="0" parTransId="{7B71B4C4-2900-438E-8B3F-7C5F26C2ED99}" sibTransId="{6976ABE8-17BB-4E87-9FC2-708BC25EF8A1}"/>
    <dgm:cxn modelId="{D546263C-3CAE-420C-BC79-C0BF24AF7162}" type="presOf" srcId="{F944372C-5CA0-4564-AA66-F0BC1558B0C4}" destId="{3CB56845-BA4C-4BB2-A35D-E0107C6629CC}" srcOrd="0" destOrd="1" presId="urn:microsoft.com/office/officeart/2005/8/layout/vList5"/>
    <dgm:cxn modelId="{9AD73464-F1EB-4257-9F90-D953D5A5828B}" srcId="{E454B379-8B07-45E7-B4B5-367124091826}" destId="{61EB22D4-E687-4E90-93AC-E15460F36FAA}" srcOrd="1" destOrd="0" parTransId="{D0E52565-C48B-4F0E-A59D-1BB356F1174F}" sibTransId="{A649C79C-5EF5-4DBA-A127-118701C57071}"/>
    <dgm:cxn modelId="{3EBE5AAC-3026-475D-AB1B-AAC57EC95166}" srcId="{9CF5A8B6-52B5-44A9-A8AC-5A3823D305F4}" destId="{C6A0469E-93DE-4586-BD36-5AF852F2D028}" srcOrd="1" destOrd="0" parTransId="{B0DC775B-3B65-4ECC-BF74-18EC16A94132}" sibTransId="{4FFA1610-5A9B-4030-A14F-C9FA523F4646}"/>
    <dgm:cxn modelId="{135D54A6-392A-41DF-AF3A-37E99F5B56D7}" type="presOf" srcId="{D4CAFF18-3505-4D43-A7C9-F7359B5E9BA4}" destId="{162F35A6-002C-48C8-889D-85B9AF2DC1AD}" srcOrd="0" destOrd="0" presId="urn:microsoft.com/office/officeart/2005/8/layout/vList5"/>
    <dgm:cxn modelId="{A0615DFB-2599-4415-A6E7-94FEC47370E3}" srcId="{D4CAFF18-3505-4D43-A7C9-F7359B5E9BA4}" destId="{F944372C-5CA0-4564-AA66-F0BC1558B0C4}" srcOrd="1" destOrd="0" parTransId="{C22EEF12-2F8B-4374-8CC4-1C22140F9F24}" sibTransId="{EBF89B69-18CC-4982-B1FB-56A196D0BBEB}"/>
    <dgm:cxn modelId="{7B3F69BE-A34F-440B-AD56-0770EBE52E55}" type="presOf" srcId="{C6A0469E-93DE-4586-BD36-5AF852F2D028}" destId="{815C7DBC-BBAB-4A85-AF9F-3B5E767DCA90}" srcOrd="0" destOrd="1" presId="urn:microsoft.com/office/officeart/2005/8/layout/vList5"/>
    <dgm:cxn modelId="{0C3A72A2-4A70-4ED7-9EF0-C8285FDFB08A}" type="presOf" srcId="{A19A0B4E-B6A4-4A5E-A051-FDF442EDF547}" destId="{3CB56845-BA4C-4BB2-A35D-E0107C6629CC}" srcOrd="0" destOrd="0" presId="urn:microsoft.com/office/officeart/2005/8/layout/vList5"/>
    <dgm:cxn modelId="{42E11CBB-1065-41B6-95A4-DEF534ABF7D0}" srcId="{57BCFCEB-EA36-4E54-8EB3-9D865D7F05C0}" destId="{E454B379-8B07-45E7-B4B5-367124091826}" srcOrd="1" destOrd="0" parTransId="{4AA63896-2DA4-4B60-A257-336C1FF17F38}" sibTransId="{690AC167-65F0-4F91-8386-71647CF1378A}"/>
    <dgm:cxn modelId="{359237C3-A3B4-4188-87B2-A9EC2FF732E3}" srcId="{57BCFCEB-EA36-4E54-8EB3-9D865D7F05C0}" destId="{D4CAFF18-3505-4D43-A7C9-F7359B5E9BA4}" srcOrd="2" destOrd="0" parTransId="{866596D0-CBD6-4688-A19B-9CFBAEB31395}" sibTransId="{7EBCDF0B-7E80-4BD6-89F4-3D0F4D5E2E30}"/>
    <dgm:cxn modelId="{47EDDD6E-DC7C-4FD1-95C4-A1A6859D3CD1}" type="presParOf" srcId="{5E27CB33-CEE7-4F23-B471-B082813D363F}" destId="{5973B75A-EEDF-4C65-88FE-B97B0E8937E0}" srcOrd="0" destOrd="0" presId="urn:microsoft.com/office/officeart/2005/8/layout/vList5"/>
    <dgm:cxn modelId="{7F71D4DD-F48A-43B4-8DFE-5DD3D24AD8BC}" type="presParOf" srcId="{5973B75A-EEDF-4C65-88FE-B97B0E8937E0}" destId="{57F91C95-DED8-4F2D-BCCE-7E720A2D6C09}" srcOrd="0" destOrd="0" presId="urn:microsoft.com/office/officeart/2005/8/layout/vList5"/>
    <dgm:cxn modelId="{50C341F6-0691-48DB-B238-8F6976418D32}" type="presParOf" srcId="{5973B75A-EEDF-4C65-88FE-B97B0E8937E0}" destId="{815C7DBC-BBAB-4A85-AF9F-3B5E767DCA90}" srcOrd="1" destOrd="0" presId="urn:microsoft.com/office/officeart/2005/8/layout/vList5"/>
    <dgm:cxn modelId="{F499C664-173B-4946-BAB9-D3820871A4DD}" type="presParOf" srcId="{5E27CB33-CEE7-4F23-B471-B082813D363F}" destId="{4C3EE035-D55A-43E0-AD27-FB2F956519B7}" srcOrd="1" destOrd="0" presId="urn:microsoft.com/office/officeart/2005/8/layout/vList5"/>
    <dgm:cxn modelId="{AC0DF47B-9B93-4B96-9276-4E7D3739348A}" type="presParOf" srcId="{5E27CB33-CEE7-4F23-B471-B082813D363F}" destId="{6C880F57-F208-4CBB-A5B3-D0A776CAA541}" srcOrd="2" destOrd="0" presId="urn:microsoft.com/office/officeart/2005/8/layout/vList5"/>
    <dgm:cxn modelId="{84E5EFF6-A34E-4580-9136-C46B8CB51E12}" type="presParOf" srcId="{6C880F57-F208-4CBB-A5B3-D0A776CAA541}" destId="{43D364B9-FEC2-4F3D-9C34-FB1367495B1E}" srcOrd="0" destOrd="0" presId="urn:microsoft.com/office/officeart/2005/8/layout/vList5"/>
    <dgm:cxn modelId="{070ECBA7-8513-4F6A-8572-9D8AF62D4405}" type="presParOf" srcId="{6C880F57-F208-4CBB-A5B3-D0A776CAA541}" destId="{79742541-A3E9-4580-B747-4B252CE459A1}" srcOrd="1" destOrd="0" presId="urn:microsoft.com/office/officeart/2005/8/layout/vList5"/>
    <dgm:cxn modelId="{BACEF13B-A356-4A83-B7C9-B41087D00741}" type="presParOf" srcId="{5E27CB33-CEE7-4F23-B471-B082813D363F}" destId="{83D84DF9-D4D0-4AD7-8641-68499BBAB8A0}" srcOrd="3" destOrd="0" presId="urn:microsoft.com/office/officeart/2005/8/layout/vList5"/>
    <dgm:cxn modelId="{644BF716-8737-42ED-ABE7-23E0128B06DC}" type="presParOf" srcId="{5E27CB33-CEE7-4F23-B471-B082813D363F}" destId="{4F273669-FA34-46AD-A68C-A070EF26047A}" srcOrd="4" destOrd="0" presId="urn:microsoft.com/office/officeart/2005/8/layout/vList5"/>
    <dgm:cxn modelId="{4FF251AD-BB8C-4122-81B2-763124CC61BA}" type="presParOf" srcId="{4F273669-FA34-46AD-A68C-A070EF26047A}" destId="{162F35A6-002C-48C8-889D-85B9AF2DC1AD}" srcOrd="0" destOrd="0" presId="urn:microsoft.com/office/officeart/2005/8/layout/vList5"/>
    <dgm:cxn modelId="{8007DF6F-BAB8-4389-9FCB-8C50DB4254FD}" type="presParOf" srcId="{4F273669-FA34-46AD-A68C-A070EF26047A}" destId="{3CB56845-BA4C-4BB2-A35D-E0107C6629C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BCFCEB-EA36-4E54-8EB3-9D865D7F05C0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9CF5A8B6-52B5-44A9-A8AC-5A3823D305F4}">
      <dgm:prSet phldrT="[ข้อความ]" custT="1"/>
      <dgm:spPr/>
      <dgm:t>
        <a:bodyPr/>
        <a:lstStyle/>
        <a:p>
          <a:r>
            <a:rPr lang="th-TH" sz="3600" dirty="0" smtClean="0"/>
            <a:t>ก่อนแจ้งความ</a:t>
          </a:r>
          <a:endParaRPr lang="th-TH" sz="3600" dirty="0"/>
        </a:p>
      </dgm:t>
    </dgm:pt>
    <dgm:pt modelId="{7B71B4C4-2900-438E-8B3F-7C5F26C2ED99}" type="parTrans" cxnId="{009F578F-EBD4-459B-8F4D-753CB50241EB}">
      <dgm:prSet/>
      <dgm:spPr/>
      <dgm:t>
        <a:bodyPr/>
        <a:lstStyle/>
        <a:p>
          <a:endParaRPr lang="th-TH"/>
        </a:p>
      </dgm:t>
    </dgm:pt>
    <dgm:pt modelId="{6976ABE8-17BB-4E87-9FC2-708BC25EF8A1}" type="sibTrans" cxnId="{009F578F-EBD4-459B-8F4D-753CB50241EB}">
      <dgm:prSet/>
      <dgm:spPr/>
      <dgm:t>
        <a:bodyPr/>
        <a:lstStyle/>
        <a:p>
          <a:endParaRPr lang="th-TH"/>
        </a:p>
      </dgm:t>
    </dgm:pt>
    <dgm:pt modelId="{BFEA9A87-8EFF-41A8-8D22-5BBDEF07594B}">
      <dgm:prSet phldrT="[ข้อความ]"/>
      <dgm:spPr/>
      <dgm:t>
        <a:bodyPr/>
        <a:lstStyle/>
        <a:p>
          <a:r>
            <a:rPr lang="th-TH" dirty="0" smtClean="0"/>
            <a:t> รวบรวมข้อเท็จจริง</a:t>
          </a:r>
          <a:endParaRPr lang="th-TH" dirty="0"/>
        </a:p>
      </dgm:t>
    </dgm:pt>
    <dgm:pt modelId="{07742EB9-311F-4E15-B9B7-20D0FCC85D98}" type="parTrans" cxnId="{7263EED1-FDFC-4CC5-BC40-EF5BFE18170B}">
      <dgm:prSet/>
      <dgm:spPr/>
      <dgm:t>
        <a:bodyPr/>
        <a:lstStyle/>
        <a:p>
          <a:endParaRPr lang="th-TH"/>
        </a:p>
      </dgm:t>
    </dgm:pt>
    <dgm:pt modelId="{14524DA0-8573-46FD-98E5-B186D86F667B}" type="sibTrans" cxnId="{7263EED1-FDFC-4CC5-BC40-EF5BFE18170B}">
      <dgm:prSet/>
      <dgm:spPr/>
      <dgm:t>
        <a:bodyPr/>
        <a:lstStyle/>
        <a:p>
          <a:endParaRPr lang="th-TH"/>
        </a:p>
      </dgm:t>
    </dgm:pt>
    <dgm:pt modelId="{C6A0469E-93DE-4586-BD36-5AF852F2D028}">
      <dgm:prSet phldrT="[ข้อความ]"/>
      <dgm:spPr/>
      <dgm:t>
        <a:bodyPr/>
        <a:lstStyle/>
        <a:p>
          <a:r>
            <a:rPr lang="th-TH" dirty="0" smtClean="0"/>
            <a:t>รายงานผู้ว่าราชการ ฯ /อธิบดีฯ</a:t>
          </a:r>
          <a:endParaRPr lang="th-TH" dirty="0"/>
        </a:p>
      </dgm:t>
    </dgm:pt>
    <dgm:pt modelId="{B0DC775B-3B65-4ECC-BF74-18EC16A94132}" type="parTrans" cxnId="{3EBE5AAC-3026-475D-AB1B-AAC57EC95166}">
      <dgm:prSet/>
      <dgm:spPr/>
      <dgm:t>
        <a:bodyPr/>
        <a:lstStyle/>
        <a:p>
          <a:endParaRPr lang="th-TH"/>
        </a:p>
      </dgm:t>
    </dgm:pt>
    <dgm:pt modelId="{4FFA1610-5A9B-4030-A14F-C9FA523F4646}" type="sibTrans" cxnId="{3EBE5AAC-3026-475D-AB1B-AAC57EC95166}">
      <dgm:prSet/>
      <dgm:spPr/>
      <dgm:t>
        <a:bodyPr/>
        <a:lstStyle/>
        <a:p>
          <a:endParaRPr lang="th-TH"/>
        </a:p>
      </dgm:t>
    </dgm:pt>
    <dgm:pt modelId="{E454B379-8B07-45E7-B4B5-367124091826}">
      <dgm:prSet phldrT="[ข้อความ]" custT="1"/>
      <dgm:spPr/>
      <dgm:t>
        <a:bodyPr/>
        <a:lstStyle/>
        <a:p>
          <a:pPr>
            <a:lnSpc>
              <a:spcPct val="100000"/>
            </a:lnSpc>
          </a:pPr>
          <a:r>
            <a:rPr lang="th-TH" sz="3600" dirty="0" smtClean="0"/>
            <a:t>แจ้งความ    ร้องทุกข์</a:t>
          </a:r>
          <a:endParaRPr lang="th-TH" sz="3600" dirty="0"/>
        </a:p>
      </dgm:t>
    </dgm:pt>
    <dgm:pt modelId="{4AA63896-2DA4-4B60-A257-336C1FF17F38}" type="parTrans" cxnId="{42E11CBB-1065-41B6-95A4-DEF534ABF7D0}">
      <dgm:prSet/>
      <dgm:spPr/>
      <dgm:t>
        <a:bodyPr/>
        <a:lstStyle/>
        <a:p>
          <a:endParaRPr lang="th-TH"/>
        </a:p>
      </dgm:t>
    </dgm:pt>
    <dgm:pt modelId="{690AC167-65F0-4F91-8386-71647CF1378A}" type="sibTrans" cxnId="{42E11CBB-1065-41B6-95A4-DEF534ABF7D0}">
      <dgm:prSet/>
      <dgm:spPr/>
      <dgm:t>
        <a:bodyPr/>
        <a:lstStyle/>
        <a:p>
          <a:endParaRPr lang="th-TH"/>
        </a:p>
      </dgm:t>
    </dgm:pt>
    <dgm:pt modelId="{027DBDD0-6666-44A8-8316-BA2352D85519}">
      <dgm:prSet phldrT="[ข้อความ]"/>
      <dgm:spPr/>
      <dgm:t>
        <a:bodyPr/>
        <a:lstStyle/>
        <a:p>
          <a:r>
            <a:rPr lang="th-TH" dirty="0" smtClean="0"/>
            <a:t>พัฒนาการจังหวัด...ร้องทุกข์ </a:t>
          </a:r>
          <a:endParaRPr lang="th-TH" dirty="0"/>
        </a:p>
      </dgm:t>
    </dgm:pt>
    <dgm:pt modelId="{49620601-CB36-4C91-994A-6CA64548BE98}" type="parTrans" cxnId="{2E34B411-2BF8-4AFB-A13D-9E0A542F065E}">
      <dgm:prSet/>
      <dgm:spPr/>
      <dgm:t>
        <a:bodyPr/>
        <a:lstStyle/>
        <a:p>
          <a:endParaRPr lang="th-TH"/>
        </a:p>
      </dgm:t>
    </dgm:pt>
    <dgm:pt modelId="{D38A4E59-5D55-4F67-9101-FAA50DB69358}" type="sibTrans" cxnId="{2E34B411-2BF8-4AFB-A13D-9E0A542F065E}">
      <dgm:prSet/>
      <dgm:spPr/>
      <dgm:t>
        <a:bodyPr/>
        <a:lstStyle/>
        <a:p>
          <a:endParaRPr lang="th-TH"/>
        </a:p>
      </dgm:t>
    </dgm:pt>
    <dgm:pt modelId="{D4CAFF18-3505-4D43-A7C9-F7359B5E9BA4}">
      <dgm:prSet phldrT="[ข้อความ]" custT="1"/>
      <dgm:spPr/>
      <dgm:t>
        <a:bodyPr/>
        <a:lstStyle/>
        <a:p>
          <a:r>
            <a:rPr lang="th-TH" sz="3200" dirty="0" smtClean="0"/>
            <a:t>ฟ้องศาล</a:t>
          </a:r>
          <a:endParaRPr lang="th-TH" sz="3200" dirty="0"/>
        </a:p>
      </dgm:t>
    </dgm:pt>
    <dgm:pt modelId="{866596D0-CBD6-4688-A19B-9CFBAEB31395}" type="parTrans" cxnId="{359237C3-A3B4-4188-87B2-A9EC2FF732E3}">
      <dgm:prSet/>
      <dgm:spPr/>
      <dgm:t>
        <a:bodyPr/>
        <a:lstStyle/>
        <a:p>
          <a:endParaRPr lang="th-TH"/>
        </a:p>
      </dgm:t>
    </dgm:pt>
    <dgm:pt modelId="{7EBCDF0B-7E80-4BD6-89F4-3D0F4D5E2E30}" type="sibTrans" cxnId="{359237C3-A3B4-4188-87B2-A9EC2FF732E3}">
      <dgm:prSet/>
      <dgm:spPr/>
      <dgm:t>
        <a:bodyPr/>
        <a:lstStyle/>
        <a:p>
          <a:endParaRPr lang="th-TH"/>
        </a:p>
      </dgm:t>
    </dgm:pt>
    <dgm:pt modelId="{A19A0B4E-B6A4-4A5E-A051-FDF442EDF547}">
      <dgm:prSet phldrT="[ข้อความ]"/>
      <dgm:spPr/>
      <dgm:t>
        <a:bodyPr/>
        <a:lstStyle/>
        <a:p>
          <a:r>
            <a:rPr lang="th-TH" dirty="0" smtClean="0"/>
            <a:t>พิจารณา/พิพากษา</a:t>
          </a:r>
          <a:endParaRPr lang="th-TH" dirty="0"/>
        </a:p>
      </dgm:t>
    </dgm:pt>
    <dgm:pt modelId="{6ED96ED4-2B81-4F2A-A46D-D5641210D6F5}" type="parTrans" cxnId="{27445BCF-FB0D-44A8-B9B5-D7A34D4EFA0C}">
      <dgm:prSet/>
      <dgm:spPr/>
      <dgm:t>
        <a:bodyPr/>
        <a:lstStyle/>
        <a:p>
          <a:endParaRPr lang="th-TH"/>
        </a:p>
      </dgm:t>
    </dgm:pt>
    <dgm:pt modelId="{5064509D-F6F1-466F-B7AF-C24C799AD866}" type="sibTrans" cxnId="{27445BCF-FB0D-44A8-B9B5-D7A34D4EFA0C}">
      <dgm:prSet/>
      <dgm:spPr/>
      <dgm:t>
        <a:bodyPr/>
        <a:lstStyle/>
        <a:p>
          <a:endParaRPr lang="th-TH"/>
        </a:p>
      </dgm:t>
    </dgm:pt>
    <dgm:pt modelId="{61EB22D4-E687-4E90-93AC-E15460F36FAA}">
      <dgm:prSet phldrT="[ข้อความ]"/>
      <dgm:spPr/>
      <dgm:t>
        <a:bodyPr/>
        <a:lstStyle/>
        <a:p>
          <a:r>
            <a:rPr lang="th-TH" dirty="0" smtClean="0"/>
            <a:t>สมาชิกลูกหนี้...ร้องทุกข์</a:t>
          </a:r>
          <a:endParaRPr lang="th-TH" dirty="0"/>
        </a:p>
      </dgm:t>
    </dgm:pt>
    <dgm:pt modelId="{A649C79C-5EF5-4DBA-A127-118701C57071}" type="sibTrans" cxnId="{9AD73464-F1EB-4257-9F90-D953D5A5828B}">
      <dgm:prSet/>
      <dgm:spPr/>
      <dgm:t>
        <a:bodyPr/>
        <a:lstStyle/>
        <a:p>
          <a:endParaRPr lang="th-TH"/>
        </a:p>
      </dgm:t>
    </dgm:pt>
    <dgm:pt modelId="{D0E52565-C48B-4F0E-A59D-1BB356F1174F}" type="parTrans" cxnId="{9AD73464-F1EB-4257-9F90-D953D5A5828B}">
      <dgm:prSet/>
      <dgm:spPr/>
      <dgm:t>
        <a:bodyPr/>
        <a:lstStyle/>
        <a:p>
          <a:endParaRPr lang="th-TH"/>
        </a:p>
      </dgm:t>
    </dgm:pt>
    <dgm:pt modelId="{28C8D890-E2F5-4EA8-8208-53D814CF89EC}">
      <dgm:prSet phldrT="[ข้อความ]"/>
      <dgm:spPr/>
      <dgm:t>
        <a:bodyPr/>
        <a:lstStyle/>
        <a:p>
          <a:r>
            <a:rPr lang="th-TH" dirty="0" smtClean="0"/>
            <a:t>บังคับคดี/สืบทรัพย์/จำหน่ายหนี้สูญ</a:t>
          </a:r>
          <a:endParaRPr lang="th-TH" dirty="0"/>
        </a:p>
      </dgm:t>
    </dgm:pt>
    <dgm:pt modelId="{B5490CE0-BB54-4068-8839-9CC93BDA0614}" type="parTrans" cxnId="{03F2CDCE-AC6B-46A3-9E67-C2A17EA8595D}">
      <dgm:prSet/>
      <dgm:spPr/>
    </dgm:pt>
    <dgm:pt modelId="{E85DC5D3-F93B-4AFC-95BD-A0038A2A4B27}" type="sibTrans" cxnId="{03F2CDCE-AC6B-46A3-9E67-C2A17EA8595D}">
      <dgm:prSet/>
      <dgm:spPr/>
    </dgm:pt>
    <dgm:pt modelId="{5E27CB33-CEE7-4F23-B471-B082813D363F}" type="pres">
      <dgm:prSet presAssocID="{57BCFCEB-EA36-4E54-8EB3-9D865D7F05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5973B75A-EEDF-4C65-88FE-B97B0E8937E0}" type="pres">
      <dgm:prSet presAssocID="{9CF5A8B6-52B5-44A9-A8AC-5A3823D305F4}" presName="linNode" presStyleCnt="0"/>
      <dgm:spPr/>
    </dgm:pt>
    <dgm:pt modelId="{57F91C95-DED8-4F2D-BCCE-7E720A2D6C09}" type="pres">
      <dgm:prSet presAssocID="{9CF5A8B6-52B5-44A9-A8AC-5A3823D305F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15C7DBC-BBAB-4A85-AF9F-3B5E767DCA90}" type="pres">
      <dgm:prSet presAssocID="{9CF5A8B6-52B5-44A9-A8AC-5A3823D305F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C3EE035-D55A-43E0-AD27-FB2F956519B7}" type="pres">
      <dgm:prSet presAssocID="{6976ABE8-17BB-4E87-9FC2-708BC25EF8A1}" presName="sp" presStyleCnt="0"/>
      <dgm:spPr/>
    </dgm:pt>
    <dgm:pt modelId="{6C880F57-F208-4CBB-A5B3-D0A776CAA541}" type="pres">
      <dgm:prSet presAssocID="{E454B379-8B07-45E7-B4B5-367124091826}" presName="linNode" presStyleCnt="0"/>
      <dgm:spPr/>
    </dgm:pt>
    <dgm:pt modelId="{43D364B9-FEC2-4F3D-9C34-FB1367495B1E}" type="pres">
      <dgm:prSet presAssocID="{E454B379-8B07-45E7-B4B5-36712409182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9742541-A3E9-4580-B747-4B252CE459A1}" type="pres">
      <dgm:prSet presAssocID="{E454B379-8B07-45E7-B4B5-36712409182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3D84DF9-D4D0-4AD7-8641-68499BBAB8A0}" type="pres">
      <dgm:prSet presAssocID="{690AC167-65F0-4F91-8386-71647CF1378A}" presName="sp" presStyleCnt="0"/>
      <dgm:spPr/>
    </dgm:pt>
    <dgm:pt modelId="{4F273669-FA34-46AD-A68C-A070EF26047A}" type="pres">
      <dgm:prSet presAssocID="{D4CAFF18-3505-4D43-A7C9-F7359B5E9BA4}" presName="linNode" presStyleCnt="0"/>
      <dgm:spPr/>
    </dgm:pt>
    <dgm:pt modelId="{162F35A6-002C-48C8-889D-85B9AF2DC1AD}" type="pres">
      <dgm:prSet presAssocID="{D4CAFF18-3505-4D43-A7C9-F7359B5E9BA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CB56845-BA4C-4BB2-A35D-E0107C6629CC}" type="pres">
      <dgm:prSet presAssocID="{D4CAFF18-3505-4D43-A7C9-F7359B5E9BA4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2E34B411-2BF8-4AFB-A13D-9E0A542F065E}" srcId="{E454B379-8B07-45E7-B4B5-367124091826}" destId="{027DBDD0-6666-44A8-8316-BA2352D85519}" srcOrd="0" destOrd="0" parTransId="{49620601-CB36-4C91-994A-6CA64548BE98}" sibTransId="{D38A4E59-5D55-4F67-9101-FAA50DB69358}"/>
    <dgm:cxn modelId="{7263EED1-FDFC-4CC5-BC40-EF5BFE18170B}" srcId="{9CF5A8B6-52B5-44A9-A8AC-5A3823D305F4}" destId="{BFEA9A87-8EFF-41A8-8D22-5BBDEF07594B}" srcOrd="0" destOrd="0" parTransId="{07742EB9-311F-4E15-B9B7-20D0FCC85D98}" sibTransId="{14524DA0-8573-46FD-98E5-B186D86F667B}"/>
    <dgm:cxn modelId="{9A3E4D7C-5767-4ADB-8AC3-D5D1D543442D}" type="presOf" srcId="{D4CAFF18-3505-4D43-A7C9-F7359B5E9BA4}" destId="{162F35A6-002C-48C8-889D-85B9AF2DC1AD}" srcOrd="0" destOrd="0" presId="urn:microsoft.com/office/officeart/2005/8/layout/vList5"/>
    <dgm:cxn modelId="{911292A5-57F8-40DD-803D-8892CFFC7572}" type="presOf" srcId="{28C8D890-E2F5-4EA8-8208-53D814CF89EC}" destId="{3CB56845-BA4C-4BB2-A35D-E0107C6629CC}" srcOrd="0" destOrd="1" presId="urn:microsoft.com/office/officeart/2005/8/layout/vList5"/>
    <dgm:cxn modelId="{EE9CEB8E-97CF-4CBA-80A8-5FC8A7448F6A}" type="presOf" srcId="{61EB22D4-E687-4E90-93AC-E15460F36FAA}" destId="{79742541-A3E9-4580-B747-4B252CE459A1}" srcOrd="0" destOrd="1" presId="urn:microsoft.com/office/officeart/2005/8/layout/vList5"/>
    <dgm:cxn modelId="{910B2D49-C177-482A-80AA-794C4590CCFD}" type="presOf" srcId="{C6A0469E-93DE-4586-BD36-5AF852F2D028}" destId="{815C7DBC-BBAB-4A85-AF9F-3B5E767DCA90}" srcOrd="0" destOrd="1" presId="urn:microsoft.com/office/officeart/2005/8/layout/vList5"/>
    <dgm:cxn modelId="{0F23FE81-FCA7-4D37-855B-F827B474AFDC}" type="presOf" srcId="{E454B379-8B07-45E7-B4B5-367124091826}" destId="{43D364B9-FEC2-4F3D-9C34-FB1367495B1E}" srcOrd="0" destOrd="0" presId="urn:microsoft.com/office/officeart/2005/8/layout/vList5"/>
    <dgm:cxn modelId="{27445BCF-FB0D-44A8-B9B5-D7A34D4EFA0C}" srcId="{D4CAFF18-3505-4D43-A7C9-F7359B5E9BA4}" destId="{A19A0B4E-B6A4-4A5E-A051-FDF442EDF547}" srcOrd="0" destOrd="0" parTransId="{6ED96ED4-2B81-4F2A-A46D-D5641210D6F5}" sibTransId="{5064509D-F6F1-466F-B7AF-C24C799AD866}"/>
    <dgm:cxn modelId="{843BC979-111F-4D2E-9895-0726D79B105B}" type="presOf" srcId="{57BCFCEB-EA36-4E54-8EB3-9D865D7F05C0}" destId="{5E27CB33-CEE7-4F23-B471-B082813D363F}" srcOrd="0" destOrd="0" presId="urn:microsoft.com/office/officeart/2005/8/layout/vList5"/>
    <dgm:cxn modelId="{03F2CDCE-AC6B-46A3-9E67-C2A17EA8595D}" srcId="{D4CAFF18-3505-4D43-A7C9-F7359B5E9BA4}" destId="{28C8D890-E2F5-4EA8-8208-53D814CF89EC}" srcOrd="1" destOrd="0" parTransId="{B5490CE0-BB54-4068-8839-9CC93BDA0614}" sibTransId="{E85DC5D3-F93B-4AFC-95BD-A0038A2A4B27}"/>
    <dgm:cxn modelId="{009F578F-EBD4-459B-8F4D-753CB50241EB}" srcId="{57BCFCEB-EA36-4E54-8EB3-9D865D7F05C0}" destId="{9CF5A8B6-52B5-44A9-A8AC-5A3823D305F4}" srcOrd="0" destOrd="0" parTransId="{7B71B4C4-2900-438E-8B3F-7C5F26C2ED99}" sibTransId="{6976ABE8-17BB-4E87-9FC2-708BC25EF8A1}"/>
    <dgm:cxn modelId="{9AD73464-F1EB-4257-9F90-D953D5A5828B}" srcId="{E454B379-8B07-45E7-B4B5-367124091826}" destId="{61EB22D4-E687-4E90-93AC-E15460F36FAA}" srcOrd="1" destOrd="0" parTransId="{D0E52565-C48B-4F0E-A59D-1BB356F1174F}" sibTransId="{A649C79C-5EF5-4DBA-A127-118701C57071}"/>
    <dgm:cxn modelId="{3EBE5AAC-3026-475D-AB1B-AAC57EC95166}" srcId="{9CF5A8B6-52B5-44A9-A8AC-5A3823D305F4}" destId="{C6A0469E-93DE-4586-BD36-5AF852F2D028}" srcOrd="1" destOrd="0" parTransId="{B0DC775B-3B65-4ECC-BF74-18EC16A94132}" sibTransId="{4FFA1610-5A9B-4030-A14F-C9FA523F4646}"/>
    <dgm:cxn modelId="{57AFA75D-FA42-469C-A6B1-7451E0477C10}" type="presOf" srcId="{A19A0B4E-B6A4-4A5E-A051-FDF442EDF547}" destId="{3CB56845-BA4C-4BB2-A35D-E0107C6629CC}" srcOrd="0" destOrd="0" presId="urn:microsoft.com/office/officeart/2005/8/layout/vList5"/>
    <dgm:cxn modelId="{D082EA14-DF39-4A7F-9BD9-A0E8BF967868}" type="presOf" srcId="{027DBDD0-6666-44A8-8316-BA2352D85519}" destId="{79742541-A3E9-4580-B747-4B252CE459A1}" srcOrd="0" destOrd="0" presId="urn:microsoft.com/office/officeart/2005/8/layout/vList5"/>
    <dgm:cxn modelId="{9895FC46-2D5F-4984-8774-37C2B3474C28}" type="presOf" srcId="{BFEA9A87-8EFF-41A8-8D22-5BBDEF07594B}" destId="{815C7DBC-BBAB-4A85-AF9F-3B5E767DCA90}" srcOrd="0" destOrd="0" presId="urn:microsoft.com/office/officeart/2005/8/layout/vList5"/>
    <dgm:cxn modelId="{42E11CBB-1065-41B6-95A4-DEF534ABF7D0}" srcId="{57BCFCEB-EA36-4E54-8EB3-9D865D7F05C0}" destId="{E454B379-8B07-45E7-B4B5-367124091826}" srcOrd="1" destOrd="0" parTransId="{4AA63896-2DA4-4B60-A257-336C1FF17F38}" sibTransId="{690AC167-65F0-4F91-8386-71647CF1378A}"/>
    <dgm:cxn modelId="{FF3546D0-828D-4A2B-A87D-6ABAB204C971}" type="presOf" srcId="{9CF5A8B6-52B5-44A9-A8AC-5A3823D305F4}" destId="{57F91C95-DED8-4F2D-BCCE-7E720A2D6C09}" srcOrd="0" destOrd="0" presId="urn:microsoft.com/office/officeart/2005/8/layout/vList5"/>
    <dgm:cxn modelId="{359237C3-A3B4-4188-87B2-A9EC2FF732E3}" srcId="{57BCFCEB-EA36-4E54-8EB3-9D865D7F05C0}" destId="{D4CAFF18-3505-4D43-A7C9-F7359B5E9BA4}" srcOrd="2" destOrd="0" parTransId="{866596D0-CBD6-4688-A19B-9CFBAEB31395}" sibTransId="{7EBCDF0B-7E80-4BD6-89F4-3D0F4D5E2E30}"/>
    <dgm:cxn modelId="{EC792B51-74BB-4411-A723-CBE6EEDC1FED}" type="presParOf" srcId="{5E27CB33-CEE7-4F23-B471-B082813D363F}" destId="{5973B75A-EEDF-4C65-88FE-B97B0E8937E0}" srcOrd="0" destOrd="0" presId="urn:microsoft.com/office/officeart/2005/8/layout/vList5"/>
    <dgm:cxn modelId="{31636CE9-768A-42F4-A86C-D1870DE88BB8}" type="presParOf" srcId="{5973B75A-EEDF-4C65-88FE-B97B0E8937E0}" destId="{57F91C95-DED8-4F2D-BCCE-7E720A2D6C09}" srcOrd="0" destOrd="0" presId="urn:microsoft.com/office/officeart/2005/8/layout/vList5"/>
    <dgm:cxn modelId="{3B7B4D9A-DB83-4B01-9F26-C207AB9246EC}" type="presParOf" srcId="{5973B75A-EEDF-4C65-88FE-B97B0E8937E0}" destId="{815C7DBC-BBAB-4A85-AF9F-3B5E767DCA90}" srcOrd="1" destOrd="0" presId="urn:microsoft.com/office/officeart/2005/8/layout/vList5"/>
    <dgm:cxn modelId="{80E72F3C-AB3D-40A5-A091-87319C67B38E}" type="presParOf" srcId="{5E27CB33-CEE7-4F23-B471-B082813D363F}" destId="{4C3EE035-D55A-43E0-AD27-FB2F956519B7}" srcOrd="1" destOrd="0" presId="urn:microsoft.com/office/officeart/2005/8/layout/vList5"/>
    <dgm:cxn modelId="{E387A2A1-31DC-471F-A30C-D37822150BEC}" type="presParOf" srcId="{5E27CB33-CEE7-4F23-B471-B082813D363F}" destId="{6C880F57-F208-4CBB-A5B3-D0A776CAA541}" srcOrd="2" destOrd="0" presId="urn:microsoft.com/office/officeart/2005/8/layout/vList5"/>
    <dgm:cxn modelId="{B0265804-8F41-4D57-B7A3-A4AB78F48AD3}" type="presParOf" srcId="{6C880F57-F208-4CBB-A5B3-D0A776CAA541}" destId="{43D364B9-FEC2-4F3D-9C34-FB1367495B1E}" srcOrd="0" destOrd="0" presId="urn:microsoft.com/office/officeart/2005/8/layout/vList5"/>
    <dgm:cxn modelId="{6EAD66CE-03C2-49AB-A38C-8A5E45B5BEA3}" type="presParOf" srcId="{6C880F57-F208-4CBB-A5B3-D0A776CAA541}" destId="{79742541-A3E9-4580-B747-4B252CE459A1}" srcOrd="1" destOrd="0" presId="urn:microsoft.com/office/officeart/2005/8/layout/vList5"/>
    <dgm:cxn modelId="{271792EB-7990-4ECC-B013-72891552C628}" type="presParOf" srcId="{5E27CB33-CEE7-4F23-B471-B082813D363F}" destId="{83D84DF9-D4D0-4AD7-8641-68499BBAB8A0}" srcOrd="3" destOrd="0" presId="urn:microsoft.com/office/officeart/2005/8/layout/vList5"/>
    <dgm:cxn modelId="{B2E57A05-9781-4CAA-964B-363CF91C75F3}" type="presParOf" srcId="{5E27CB33-CEE7-4F23-B471-B082813D363F}" destId="{4F273669-FA34-46AD-A68C-A070EF26047A}" srcOrd="4" destOrd="0" presId="urn:microsoft.com/office/officeart/2005/8/layout/vList5"/>
    <dgm:cxn modelId="{5AE6B098-E400-4FD5-AF04-86FDD8E3662E}" type="presParOf" srcId="{4F273669-FA34-46AD-A68C-A070EF26047A}" destId="{162F35A6-002C-48C8-889D-85B9AF2DC1AD}" srcOrd="0" destOrd="0" presId="urn:microsoft.com/office/officeart/2005/8/layout/vList5"/>
    <dgm:cxn modelId="{197EBBEF-AB4F-4F40-85A3-55CE444E37A9}" type="presParOf" srcId="{4F273669-FA34-46AD-A68C-A070EF26047A}" destId="{3CB56845-BA4C-4BB2-A35D-E0107C6629C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D9856B-DDFC-426F-9762-16D445F73D45}" type="doc">
      <dgm:prSet loTypeId="urn:microsoft.com/office/officeart/2005/8/layout/target3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th-TH"/>
        </a:p>
      </dgm:t>
    </dgm:pt>
    <dgm:pt modelId="{0919B9A1-4068-492A-B809-539A51E52ADD}">
      <dgm:prSet phldrT="[ข้อความ]" custT="1"/>
      <dgm:spPr/>
      <dgm:t>
        <a:bodyPr/>
        <a:lstStyle/>
        <a:p>
          <a:r>
            <a:rPr lang="th-TH" sz="3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ศาลแขวง..</a:t>
          </a:r>
        </a:p>
        <a:p>
          <a:r>
            <a:rPr lang="th-TH" sz="3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คดีหมายเลขดำที่ 1450/59 </a:t>
          </a:r>
          <a:r>
            <a:rPr lang="th-TH" sz="3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คดีหมายเลขแดงที่1377/59</a:t>
          </a:r>
          <a:endParaRPr lang="th-TH" sz="3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B46192A1-FD8C-4D0E-9FF7-308707321991}" type="parTrans" cxnId="{C4D42CFC-F4CC-4040-B624-A8FDC57E7361}">
      <dgm:prSet/>
      <dgm:spPr/>
      <dgm:t>
        <a:bodyPr/>
        <a:lstStyle/>
        <a:p>
          <a:endParaRPr lang="th-TH"/>
        </a:p>
      </dgm:t>
    </dgm:pt>
    <dgm:pt modelId="{5BBFC310-FAA7-4334-A73E-5A5A6139190C}" type="sibTrans" cxnId="{C4D42CFC-F4CC-4040-B624-A8FDC57E7361}">
      <dgm:prSet/>
      <dgm:spPr/>
      <dgm:t>
        <a:bodyPr/>
        <a:lstStyle/>
        <a:p>
          <a:endParaRPr lang="th-TH"/>
        </a:p>
      </dgm:t>
    </dgm:pt>
    <dgm:pt modelId="{F0CC4D6A-E9E3-4AC8-BFCC-4CEE1E834CE9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ความผิดฐานยักยอก ม. 352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A75DF73C-7A50-4F7E-965C-68291DEEB1EC}" type="parTrans" cxnId="{257F6D23-B197-44FB-8AD9-9221BCC1606B}">
      <dgm:prSet/>
      <dgm:spPr/>
      <dgm:t>
        <a:bodyPr/>
        <a:lstStyle/>
        <a:p>
          <a:endParaRPr lang="th-TH"/>
        </a:p>
      </dgm:t>
    </dgm:pt>
    <dgm:pt modelId="{8212E7C2-C59D-417B-9060-5EF25463CAB4}" type="sibTrans" cxnId="{257F6D23-B197-44FB-8AD9-9221BCC1606B}">
      <dgm:prSet/>
      <dgm:spPr/>
      <dgm:t>
        <a:bodyPr/>
        <a:lstStyle/>
        <a:p>
          <a:endParaRPr lang="th-TH"/>
        </a:p>
      </dgm:t>
    </dgm:pt>
    <dgm:pt modelId="{A33CC0C0-E2CE-4FBD-9843-CC72FE7504B3}">
      <dgm:prSet phldrT="[ข้อความ]" custT="1"/>
      <dgm:spPr/>
      <dgm:t>
        <a:bodyPr/>
        <a:lstStyle/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ศาลจังหวัด...</a:t>
          </a:r>
        </a:p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คดีหมายเลขดำที่ 123/60</a:t>
          </a:r>
        </a:p>
        <a:p>
          <a:r>
            <a:rPr lang="th-TH" sz="3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283/60</a:t>
          </a:r>
          <a:endParaRPr lang="th-TH" sz="3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719BCCF8-6DB2-43FC-8C9E-5EBE18914566}" type="parTrans" cxnId="{007122BA-AC1E-4D5D-B0BE-4F5D77E6D7F5}">
      <dgm:prSet/>
      <dgm:spPr/>
      <dgm:t>
        <a:bodyPr/>
        <a:lstStyle/>
        <a:p>
          <a:endParaRPr lang="th-TH"/>
        </a:p>
      </dgm:t>
    </dgm:pt>
    <dgm:pt modelId="{33401B44-5BAB-4DD2-A8E0-25ED992280D9}" type="sibTrans" cxnId="{007122BA-AC1E-4D5D-B0BE-4F5D77E6D7F5}">
      <dgm:prSet/>
      <dgm:spPr/>
      <dgm:t>
        <a:bodyPr/>
        <a:lstStyle/>
        <a:p>
          <a:endParaRPr lang="th-TH"/>
        </a:p>
      </dgm:t>
    </dgm:pt>
    <dgm:pt modelId="{3399362A-EA7B-448C-984D-F886676A33A7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ฟ้องฉ้อโกง ศาลพิพากษา...ยักยอก ม.352  19 กระทง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0EE3AAAE-A16E-49F1-8947-C92744F9865B}" type="parTrans" cxnId="{D5F93C23-0798-4A5F-90BA-3B36E8453AF3}">
      <dgm:prSet/>
      <dgm:spPr/>
      <dgm:t>
        <a:bodyPr/>
        <a:lstStyle/>
        <a:p>
          <a:endParaRPr lang="th-TH"/>
        </a:p>
      </dgm:t>
    </dgm:pt>
    <dgm:pt modelId="{9D8530A4-9905-4363-9A77-58594A60252A}" type="sibTrans" cxnId="{D5F93C23-0798-4A5F-90BA-3B36E8453AF3}">
      <dgm:prSet/>
      <dgm:spPr/>
      <dgm:t>
        <a:bodyPr/>
        <a:lstStyle/>
        <a:p>
          <a:endParaRPr lang="th-TH"/>
        </a:p>
      </dgm:t>
    </dgm:pt>
    <dgm:pt modelId="{338A442A-7755-4321-8DA7-D51C31A35C2E}">
      <dgm:prSet phldrT="[ข้อความ]" custT="1"/>
      <dgm:spPr/>
      <dgm:t>
        <a:bodyPr/>
        <a:lstStyle/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ศาลจังหวัด...</a:t>
          </a:r>
        </a:p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คดีหมายเลขดำที่ 199/60</a:t>
          </a:r>
        </a:p>
        <a:p>
          <a:r>
            <a:rPr lang="th-TH" sz="3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190/60</a:t>
          </a:r>
          <a:endParaRPr lang="th-TH" sz="3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03A63EAB-3FE2-4269-A3E3-9FB41D370762}" type="parTrans" cxnId="{B39B837A-E750-4F8F-B9D3-D656F859486B}">
      <dgm:prSet/>
      <dgm:spPr/>
      <dgm:t>
        <a:bodyPr/>
        <a:lstStyle/>
        <a:p>
          <a:endParaRPr lang="th-TH"/>
        </a:p>
      </dgm:t>
    </dgm:pt>
    <dgm:pt modelId="{B7FEACC8-206E-4786-9B68-75C17480AF48}" type="sibTrans" cxnId="{B39B837A-E750-4F8F-B9D3-D656F859486B}">
      <dgm:prSet/>
      <dgm:spPr/>
      <dgm:t>
        <a:bodyPr/>
        <a:lstStyle/>
        <a:p>
          <a:endParaRPr lang="th-TH"/>
        </a:p>
      </dgm:t>
    </dgm:pt>
    <dgm:pt modelId="{087A7F6C-3771-4A32-AB3A-F70E8B4B95E7}">
      <dgm:prSet phldrT="[ข้อความ]" custT="1"/>
      <dgm:spPr/>
      <dgm:t>
        <a:bodyPr/>
        <a:lstStyle/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ความผิดฐานยักยอก จำคุก 2 ปี รับสารภาพลดกึ่งหนึ่ง คืนเงิน 382,531 บาท</a:t>
          </a:r>
          <a:endParaRPr lang="th-TH" sz="3200" dirty="0">
            <a:latin typeface="TH SarabunIT๙" pitchFamily="34" charset="-34"/>
            <a:cs typeface="TH SarabunIT๙" pitchFamily="34" charset="-34"/>
          </a:endParaRPr>
        </a:p>
      </dgm:t>
    </dgm:pt>
    <dgm:pt modelId="{631807BC-C464-40DE-A70F-9160285C3F7B}" type="parTrans" cxnId="{E72A4E1A-3C7E-488B-9D4D-5FEB4E464CB0}">
      <dgm:prSet/>
      <dgm:spPr/>
      <dgm:t>
        <a:bodyPr/>
        <a:lstStyle/>
        <a:p>
          <a:endParaRPr lang="th-TH"/>
        </a:p>
      </dgm:t>
    </dgm:pt>
    <dgm:pt modelId="{18ADC875-3864-415D-8D1F-C7649BBBE472}" type="sibTrans" cxnId="{E72A4E1A-3C7E-488B-9D4D-5FEB4E464CB0}">
      <dgm:prSet/>
      <dgm:spPr/>
      <dgm:t>
        <a:bodyPr/>
        <a:lstStyle/>
        <a:p>
          <a:endParaRPr lang="th-TH"/>
        </a:p>
      </dgm:t>
    </dgm:pt>
    <dgm:pt modelId="{4A5A8FA1-7AE6-4865-96DB-0C49F263C52C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12 กระทง จำคุก 12 เดือน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82985A68-D9F7-48F8-88EC-07E6B9B89616}" type="parTrans" cxnId="{10CB5B70-9AB1-4996-BD7D-11D577B21706}">
      <dgm:prSet/>
      <dgm:spPr/>
    </dgm:pt>
    <dgm:pt modelId="{6E10F7E3-0F79-46C6-AE42-A3EB6C893A2F}" type="sibTrans" cxnId="{10CB5B70-9AB1-4996-BD7D-11D577B21706}">
      <dgm:prSet/>
      <dgm:spPr/>
    </dgm:pt>
    <dgm:pt modelId="{06586D9C-1F24-48AC-97E9-EF260A81AF08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คืนเงิน 120,000 บาท         นับโทษต่อ อีก 2 คดี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B52B347F-A63B-4E6C-A8DF-B76E1409A1F2}" type="parTrans" cxnId="{2DD38934-B6D7-447E-8365-B841CCD6AB06}">
      <dgm:prSet/>
      <dgm:spPr/>
    </dgm:pt>
    <dgm:pt modelId="{58581C29-3A5F-40C4-856E-596C5993DD8F}" type="sibTrans" cxnId="{2DD38934-B6D7-447E-8365-B841CCD6AB06}">
      <dgm:prSet/>
      <dgm:spPr/>
    </dgm:pt>
    <dgm:pt modelId="{A3C3C6B7-DCCB-4F4A-8DB9-2F4CD7EC9608}">
      <dgm:prSet phldrT="[ข้อความ]" custT="1"/>
      <dgm:spPr/>
      <dgm:t>
        <a:bodyPr/>
        <a:lstStyle/>
        <a:p>
          <a:endParaRPr lang="th-TH" sz="3200" dirty="0">
            <a:latin typeface="TH SarabunIT๙" pitchFamily="34" charset="-34"/>
            <a:cs typeface="TH SarabunIT๙" pitchFamily="34" charset="-34"/>
          </a:endParaRPr>
        </a:p>
      </dgm:t>
    </dgm:pt>
    <dgm:pt modelId="{3C1B0E62-A960-422C-A961-BFE860A45F80}" type="parTrans" cxnId="{1A31B25B-904D-4FC3-B794-002E4419B80E}">
      <dgm:prSet/>
      <dgm:spPr/>
    </dgm:pt>
    <dgm:pt modelId="{7180053B-3E31-4371-8999-E730F2447E4C}" type="sibTrans" cxnId="{1A31B25B-904D-4FC3-B794-002E4419B80E}">
      <dgm:prSet/>
      <dgm:spPr/>
    </dgm:pt>
    <dgm:pt modelId="{502D8E2F-3690-4B87-9769-2647359376ED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จำคุกกระทง 1 เดือน รับสารภาพลดกึ่งหนึ่ง คืนเงิน 95,000 บาท 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67A62544-2C30-4654-926C-7CD7604A638F}" type="parTrans" cxnId="{9A224D97-090E-4F1A-A302-35A582F2F57B}">
      <dgm:prSet/>
      <dgm:spPr/>
    </dgm:pt>
    <dgm:pt modelId="{AA77AFBB-7B41-4B93-BC9A-7B5622225188}" type="sibTrans" cxnId="{9A224D97-090E-4F1A-A302-35A582F2F57B}">
      <dgm:prSet/>
      <dgm:spPr/>
    </dgm:pt>
    <dgm:pt modelId="{26229B35-9433-4203-A6B0-D76264D2EED8}">
      <dgm:prSet phldrT="[ข้อความ]" custT="1"/>
      <dgm:spPr/>
      <dgm:t>
        <a:bodyPr/>
        <a:lstStyle/>
        <a:p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B6FE005C-1252-41D1-B859-BDAE720B0825}" type="parTrans" cxnId="{88C4B139-F310-4880-96EC-678F29C33B4B}">
      <dgm:prSet/>
      <dgm:spPr/>
    </dgm:pt>
    <dgm:pt modelId="{D3BB2195-67C8-4B86-8C3C-991BA103ABE8}" type="sibTrans" cxnId="{88C4B139-F310-4880-96EC-678F29C33B4B}">
      <dgm:prSet/>
      <dgm:spPr/>
    </dgm:pt>
    <dgm:pt modelId="{05C8B4A5-ED8A-4F25-B486-3EBEF2322FAB}" type="pres">
      <dgm:prSet presAssocID="{57D9856B-DDFC-426F-9762-16D445F73D4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C51700D5-8011-498E-8772-D7059B5947A2}" type="pres">
      <dgm:prSet presAssocID="{0919B9A1-4068-492A-B809-539A51E52ADD}" presName="circle1" presStyleLbl="node1" presStyleIdx="0" presStyleCnt="3" custLinFactNeighborX="872"/>
      <dgm:spPr/>
      <dgm:t>
        <a:bodyPr/>
        <a:lstStyle/>
        <a:p>
          <a:endParaRPr lang="th-TH"/>
        </a:p>
      </dgm:t>
    </dgm:pt>
    <dgm:pt modelId="{8BA39261-C970-478A-B0D2-E1AC068160D9}" type="pres">
      <dgm:prSet presAssocID="{0919B9A1-4068-492A-B809-539A51E52ADD}" presName="space" presStyleCnt="0"/>
      <dgm:spPr/>
      <dgm:t>
        <a:bodyPr/>
        <a:lstStyle/>
        <a:p>
          <a:endParaRPr lang="th-TH"/>
        </a:p>
      </dgm:t>
    </dgm:pt>
    <dgm:pt modelId="{8D4DE74F-1CC4-46ED-8F5F-AE591AEA62CC}" type="pres">
      <dgm:prSet presAssocID="{0919B9A1-4068-492A-B809-539A51E52ADD}" presName="rect1" presStyleLbl="alignAcc1" presStyleIdx="0" presStyleCnt="3" custScaleX="101484" custLinFactNeighborX="496"/>
      <dgm:spPr/>
      <dgm:t>
        <a:bodyPr/>
        <a:lstStyle/>
        <a:p>
          <a:endParaRPr lang="th-TH"/>
        </a:p>
      </dgm:t>
    </dgm:pt>
    <dgm:pt modelId="{E32D9360-5AF6-4756-B8D9-6F6BE02718A1}" type="pres">
      <dgm:prSet presAssocID="{A33CC0C0-E2CE-4FBD-9843-CC72FE7504B3}" presName="vertSpace2" presStyleLbl="node1" presStyleIdx="0" presStyleCnt="3"/>
      <dgm:spPr/>
      <dgm:t>
        <a:bodyPr/>
        <a:lstStyle/>
        <a:p>
          <a:endParaRPr lang="th-TH"/>
        </a:p>
      </dgm:t>
    </dgm:pt>
    <dgm:pt modelId="{5E2251C9-92FD-46FA-94A3-3D88B4CD6F90}" type="pres">
      <dgm:prSet presAssocID="{A33CC0C0-E2CE-4FBD-9843-CC72FE7504B3}" presName="circle2" presStyleLbl="node1" presStyleIdx="1" presStyleCnt="3"/>
      <dgm:spPr/>
      <dgm:t>
        <a:bodyPr/>
        <a:lstStyle/>
        <a:p>
          <a:endParaRPr lang="th-TH"/>
        </a:p>
      </dgm:t>
    </dgm:pt>
    <dgm:pt modelId="{1390A815-64C1-4381-8E27-9F2B75AD3263}" type="pres">
      <dgm:prSet presAssocID="{A33CC0C0-E2CE-4FBD-9843-CC72FE7504B3}" presName="rect2" presStyleLbl="alignAcc1" presStyleIdx="1" presStyleCnt="3"/>
      <dgm:spPr/>
      <dgm:t>
        <a:bodyPr/>
        <a:lstStyle/>
        <a:p>
          <a:endParaRPr lang="th-TH"/>
        </a:p>
      </dgm:t>
    </dgm:pt>
    <dgm:pt modelId="{67382181-E6C6-40DA-9747-BB360D64C38D}" type="pres">
      <dgm:prSet presAssocID="{338A442A-7755-4321-8DA7-D51C31A35C2E}" presName="vertSpace3" presStyleLbl="node1" presStyleIdx="1" presStyleCnt="3"/>
      <dgm:spPr/>
      <dgm:t>
        <a:bodyPr/>
        <a:lstStyle/>
        <a:p>
          <a:endParaRPr lang="th-TH"/>
        </a:p>
      </dgm:t>
    </dgm:pt>
    <dgm:pt modelId="{2D6AC19D-82AE-4C4E-998F-20106F88FBA8}" type="pres">
      <dgm:prSet presAssocID="{338A442A-7755-4321-8DA7-D51C31A35C2E}" presName="circle3" presStyleLbl="node1" presStyleIdx="2" presStyleCnt="3"/>
      <dgm:spPr/>
      <dgm:t>
        <a:bodyPr/>
        <a:lstStyle/>
        <a:p>
          <a:endParaRPr lang="th-TH"/>
        </a:p>
      </dgm:t>
    </dgm:pt>
    <dgm:pt modelId="{E5E0B0E8-66AD-4BAE-861F-6A27F4A18890}" type="pres">
      <dgm:prSet presAssocID="{338A442A-7755-4321-8DA7-D51C31A35C2E}" presName="rect3" presStyleLbl="alignAcc1" presStyleIdx="2" presStyleCnt="3"/>
      <dgm:spPr/>
      <dgm:t>
        <a:bodyPr/>
        <a:lstStyle/>
        <a:p>
          <a:endParaRPr lang="th-TH"/>
        </a:p>
      </dgm:t>
    </dgm:pt>
    <dgm:pt modelId="{9FD9789D-62CE-43FA-BAE5-2073E2DA518C}" type="pres">
      <dgm:prSet presAssocID="{0919B9A1-4068-492A-B809-539A51E52ADD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1115E27-DC0E-4C8D-AE5F-5B96C20B77A2}" type="pres">
      <dgm:prSet presAssocID="{0919B9A1-4068-492A-B809-539A51E52ADD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FDBE14F-C07B-4B50-89DF-D8958A3447E9}" type="pres">
      <dgm:prSet presAssocID="{A33CC0C0-E2CE-4FBD-9843-CC72FE7504B3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CF5B30F-DDA9-468A-A949-E6A08270CED8}" type="pres">
      <dgm:prSet presAssocID="{A33CC0C0-E2CE-4FBD-9843-CC72FE7504B3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E9DC5BF-B66E-48F7-B939-9D53AA627FA4}" type="pres">
      <dgm:prSet presAssocID="{338A442A-7755-4321-8DA7-D51C31A35C2E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6938BCB-988B-4491-AD43-939BE4558A04}" type="pres">
      <dgm:prSet presAssocID="{338A442A-7755-4321-8DA7-D51C31A35C2E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DC339B7B-629D-4F8F-85BC-3982231A07F7}" type="presOf" srcId="{0919B9A1-4068-492A-B809-539A51E52ADD}" destId="{8D4DE74F-1CC4-46ED-8F5F-AE591AEA62CC}" srcOrd="0" destOrd="0" presId="urn:microsoft.com/office/officeart/2005/8/layout/target3"/>
    <dgm:cxn modelId="{451DDBF6-4A8B-4D2A-8444-C7F7A0A4B682}" type="presOf" srcId="{0919B9A1-4068-492A-B809-539A51E52ADD}" destId="{9FD9789D-62CE-43FA-BAE5-2073E2DA518C}" srcOrd="1" destOrd="0" presId="urn:microsoft.com/office/officeart/2005/8/layout/target3"/>
    <dgm:cxn modelId="{7740A0BB-DD9A-456C-9CA7-7641F25D10F0}" type="presOf" srcId="{338A442A-7755-4321-8DA7-D51C31A35C2E}" destId="{E5E0B0E8-66AD-4BAE-861F-6A27F4A18890}" srcOrd="0" destOrd="0" presId="urn:microsoft.com/office/officeart/2005/8/layout/target3"/>
    <dgm:cxn modelId="{5C9232F4-CAE8-43EC-AE08-63AACC2E3ECF}" type="presOf" srcId="{A33CC0C0-E2CE-4FBD-9843-CC72FE7504B3}" destId="{1FDBE14F-C07B-4B50-89DF-D8958A3447E9}" srcOrd="1" destOrd="0" presId="urn:microsoft.com/office/officeart/2005/8/layout/target3"/>
    <dgm:cxn modelId="{4A2DD661-2226-409C-B507-ADAB26CF9401}" type="presOf" srcId="{338A442A-7755-4321-8DA7-D51C31A35C2E}" destId="{BE9DC5BF-B66E-48F7-B939-9D53AA627FA4}" srcOrd="1" destOrd="0" presId="urn:microsoft.com/office/officeart/2005/8/layout/target3"/>
    <dgm:cxn modelId="{3CE63B11-D7B3-462D-BF87-86757AD04BED}" type="presOf" srcId="{06586D9C-1F24-48AC-97E9-EF260A81AF08}" destId="{B1115E27-DC0E-4C8D-AE5F-5B96C20B77A2}" srcOrd="0" destOrd="2" presId="urn:microsoft.com/office/officeart/2005/8/layout/target3"/>
    <dgm:cxn modelId="{E72A4E1A-3C7E-488B-9D4D-5FEB4E464CB0}" srcId="{338A442A-7755-4321-8DA7-D51C31A35C2E}" destId="{087A7F6C-3771-4A32-AB3A-F70E8B4B95E7}" srcOrd="0" destOrd="0" parTransId="{631807BC-C464-40DE-A70F-9160285C3F7B}" sibTransId="{18ADC875-3864-415D-8D1F-C7649BBBE472}"/>
    <dgm:cxn modelId="{1A31B25B-904D-4FC3-B794-002E4419B80E}" srcId="{A33CC0C0-E2CE-4FBD-9843-CC72FE7504B3}" destId="{A3C3C6B7-DCCB-4F4A-8DB9-2F4CD7EC9608}" srcOrd="3" destOrd="0" parTransId="{3C1B0E62-A960-422C-A961-BFE860A45F80}" sibTransId="{7180053B-3E31-4371-8999-E730F2447E4C}"/>
    <dgm:cxn modelId="{10CB5B70-9AB1-4996-BD7D-11D577B21706}" srcId="{0919B9A1-4068-492A-B809-539A51E52ADD}" destId="{4A5A8FA1-7AE6-4865-96DB-0C49F263C52C}" srcOrd="1" destOrd="0" parTransId="{82985A68-D9F7-48F8-88EC-07E6B9B89616}" sibTransId="{6E10F7E3-0F79-46C6-AE42-A3EB6C893A2F}"/>
    <dgm:cxn modelId="{EDA950D2-1731-4274-8AB8-F65517E31D67}" type="presOf" srcId="{26229B35-9433-4203-A6B0-D76264D2EED8}" destId="{FCF5B30F-DDA9-468A-A949-E6A08270CED8}" srcOrd="0" destOrd="0" presId="urn:microsoft.com/office/officeart/2005/8/layout/target3"/>
    <dgm:cxn modelId="{007122BA-AC1E-4D5D-B0BE-4F5D77E6D7F5}" srcId="{57D9856B-DDFC-426F-9762-16D445F73D45}" destId="{A33CC0C0-E2CE-4FBD-9843-CC72FE7504B3}" srcOrd="1" destOrd="0" parTransId="{719BCCF8-6DB2-43FC-8C9E-5EBE18914566}" sibTransId="{33401B44-5BAB-4DD2-A8E0-25ED992280D9}"/>
    <dgm:cxn modelId="{C4D42CFC-F4CC-4040-B624-A8FDC57E7361}" srcId="{57D9856B-DDFC-426F-9762-16D445F73D45}" destId="{0919B9A1-4068-492A-B809-539A51E52ADD}" srcOrd="0" destOrd="0" parTransId="{B46192A1-FD8C-4D0E-9FF7-308707321991}" sibTransId="{5BBFC310-FAA7-4334-A73E-5A5A6139190C}"/>
    <dgm:cxn modelId="{551834D0-2FE8-4D54-9D83-0CC3491EB11A}" type="presOf" srcId="{4A5A8FA1-7AE6-4865-96DB-0C49F263C52C}" destId="{B1115E27-DC0E-4C8D-AE5F-5B96C20B77A2}" srcOrd="0" destOrd="1" presId="urn:microsoft.com/office/officeart/2005/8/layout/target3"/>
    <dgm:cxn modelId="{D22F9449-B7B9-48BF-8A89-931D12D67814}" type="presOf" srcId="{3399362A-EA7B-448C-984D-F886676A33A7}" destId="{FCF5B30F-DDA9-468A-A949-E6A08270CED8}" srcOrd="0" destOrd="1" presId="urn:microsoft.com/office/officeart/2005/8/layout/target3"/>
    <dgm:cxn modelId="{9A224D97-090E-4F1A-A302-35A582F2F57B}" srcId="{A33CC0C0-E2CE-4FBD-9843-CC72FE7504B3}" destId="{502D8E2F-3690-4B87-9769-2647359376ED}" srcOrd="2" destOrd="0" parTransId="{67A62544-2C30-4654-926C-7CD7604A638F}" sibTransId="{AA77AFBB-7B41-4B93-BC9A-7B5622225188}"/>
    <dgm:cxn modelId="{F53CBFF6-1026-4C2F-B778-1C2BB67165D7}" type="presOf" srcId="{A33CC0C0-E2CE-4FBD-9843-CC72FE7504B3}" destId="{1390A815-64C1-4381-8E27-9F2B75AD3263}" srcOrd="0" destOrd="0" presId="urn:microsoft.com/office/officeart/2005/8/layout/target3"/>
    <dgm:cxn modelId="{DA836376-4988-4B61-A1D0-3223109E69C3}" type="presOf" srcId="{A3C3C6B7-DCCB-4F4A-8DB9-2F4CD7EC9608}" destId="{FCF5B30F-DDA9-468A-A949-E6A08270CED8}" srcOrd="0" destOrd="3" presId="urn:microsoft.com/office/officeart/2005/8/layout/target3"/>
    <dgm:cxn modelId="{257F6D23-B197-44FB-8AD9-9221BCC1606B}" srcId="{0919B9A1-4068-492A-B809-539A51E52ADD}" destId="{F0CC4D6A-E9E3-4AC8-BFCC-4CEE1E834CE9}" srcOrd="0" destOrd="0" parTransId="{A75DF73C-7A50-4F7E-965C-68291DEEB1EC}" sibTransId="{8212E7C2-C59D-417B-9060-5EF25463CAB4}"/>
    <dgm:cxn modelId="{6141AEEF-B8A4-4738-A266-8F99F5089F13}" type="presOf" srcId="{F0CC4D6A-E9E3-4AC8-BFCC-4CEE1E834CE9}" destId="{B1115E27-DC0E-4C8D-AE5F-5B96C20B77A2}" srcOrd="0" destOrd="0" presId="urn:microsoft.com/office/officeart/2005/8/layout/target3"/>
    <dgm:cxn modelId="{88C4B139-F310-4880-96EC-678F29C33B4B}" srcId="{A33CC0C0-E2CE-4FBD-9843-CC72FE7504B3}" destId="{26229B35-9433-4203-A6B0-D76264D2EED8}" srcOrd="0" destOrd="0" parTransId="{B6FE005C-1252-41D1-B859-BDAE720B0825}" sibTransId="{D3BB2195-67C8-4B86-8C3C-991BA103ABE8}"/>
    <dgm:cxn modelId="{E7FDC1DD-B7E0-4C58-94D4-CB1179B236A2}" type="presOf" srcId="{087A7F6C-3771-4A32-AB3A-F70E8B4B95E7}" destId="{46938BCB-988B-4491-AD43-939BE4558A04}" srcOrd="0" destOrd="0" presId="urn:microsoft.com/office/officeart/2005/8/layout/target3"/>
    <dgm:cxn modelId="{B39B837A-E750-4F8F-B9D3-D656F859486B}" srcId="{57D9856B-DDFC-426F-9762-16D445F73D45}" destId="{338A442A-7755-4321-8DA7-D51C31A35C2E}" srcOrd="2" destOrd="0" parTransId="{03A63EAB-3FE2-4269-A3E3-9FB41D370762}" sibTransId="{B7FEACC8-206E-4786-9B68-75C17480AF48}"/>
    <dgm:cxn modelId="{EC5B3BDF-2AFF-4C2F-81FD-E2F16FB09647}" type="presOf" srcId="{57D9856B-DDFC-426F-9762-16D445F73D45}" destId="{05C8B4A5-ED8A-4F25-B486-3EBEF2322FAB}" srcOrd="0" destOrd="0" presId="urn:microsoft.com/office/officeart/2005/8/layout/target3"/>
    <dgm:cxn modelId="{2DD38934-B6D7-447E-8365-B841CCD6AB06}" srcId="{0919B9A1-4068-492A-B809-539A51E52ADD}" destId="{06586D9C-1F24-48AC-97E9-EF260A81AF08}" srcOrd="2" destOrd="0" parTransId="{B52B347F-A63B-4E6C-A8DF-B76E1409A1F2}" sibTransId="{58581C29-3A5F-40C4-856E-596C5993DD8F}"/>
    <dgm:cxn modelId="{D5F93C23-0798-4A5F-90BA-3B36E8453AF3}" srcId="{A33CC0C0-E2CE-4FBD-9843-CC72FE7504B3}" destId="{3399362A-EA7B-448C-984D-F886676A33A7}" srcOrd="1" destOrd="0" parTransId="{0EE3AAAE-A16E-49F1-8947-C92744F9865B}" sibTransId="{9D8530A4-9905-4363-9A77-58594A60252A}"/>
    <dgm:cxn modelId="{BB7CEB32-8B59-4B2D-9F0F-52E85F640233}" type="presOf" srcId="{502D8E2F-3690-4B87-9769-2647359376ED}" destId="{FCF5B30F-DDA9-468A-A949-E6A08270CED8}" srcOrd="0" destOrd="2" presId="urn:microsoft.com/office/officeart/2005/8/layout/target3"/>
    <dgm:cxn modelId="{BDA2057F-0C3B-46BD-9426-BB943B5AEC0B}" type="presParOf" srcId="{05C8B4A5-ED8A-4F25-B486-3EBEF2322FAB}" destId="{C51700D5-8011-498E-8772-D7059B5947A2}" srcOrd="0" destOrd="0" presId="urn:microsoft.com/office/officeart/2005/8/layout/target3"/>
    <dgm:cxn modelId="{81F9CDB3-634A-488C-BFAB-9D3286D966B4}" type="presParOf" srcId="{05C8B4A5-ED8A-4F25-B486-3EBEF2322FAB}" destId="{8BA39261-C970-478A-B0D2-E1AC068160D9}" srcOrd="1" destOrd="0" presId="urn:microsoft.com/office/officeart/2005/8/layout/target3"/>
    <dgm:cxn modelId="{A7128F01-3027-4014-81DF-FABB925B124E}" type="presParOf" srcId="{05C8B4A5-ED8A-4F25-B486-3EBEF2322FAB}" destId="{8D4DE74F-1CC4-46ED-8F5F-AE591AEA62CC}" srcOrd="2" destOrd="0" presId="urn:microsoft.com/office/officeart/2005/8/layout/target3"/>
    <dgm:cxn modelId="{FE0D4B8B-2F7E-48EA-8F27-0AD79F897FB1}" type="presParOf" srcId="{05C8B4A5-ED8A-4F25-B486-3EBEF2322FAB}" destId="{E32D9360-5AF6-4756-B8D9-6F6BE02718A1}" srcOrd="3" destOrd="0" presId="urn:microsoft.com/office/officeart/2005/8/layout/target3"/>
    <dgm:cxn modelId="{11FC76D7-F717-407F-B09A-D3CFAE170F66}" type="presParOf" srcId="{05C8B4A5-ED8A-4F25-B486-3EBEF2322FAB}" destId="{5E2251C9-92FD-46FA-94A3-3D88B4CD6F90}" srcOrd="4" destOrd="0" presId="urn:microsoft.com/office/officeart/2005/8/layout/target3"/>
    <dgm:cxn modelId="{614FACC4-4538-4B4C-B4EB-0CDAC8E218FA}" type="presParOf" srcId="{05C8B4A5-ED8A-4F25-B486-3EBEF2322FAB}" destId="{1390A815-64C1-4381-8E27-9F2B75AD3263}" srcOrd="5" destOrd="0" presId="urn:microsoft.com/office/officeart/2005/8/layout/target3"/>
    <dgm:cxn modelId="{DB2D2936-A1D3-4386-BF05-6D3FF4822A42}" type="presParOf" srcId="{05C8B4A5-ED8A-4F25-B486-3EBEF2322FAB}" destId="{67382181-E6C6-40DA-9747-BB360D64C38D}" srcOrd="6" destOrd="0" presId="urn:microsoft.com/office/officeart/2005/8/layout/target3"/>
    <dgm:cxn modelId="{8A5508D9-A251-498B-83CA-E4EDC86373E9}" type="presParOf" srcId="{05C8B4A5-ED8A-4F25-B486-3EBEF2322FAB}" destId="{2D6AC19D-82AE-4C4E-998F-20106F88FBA8}" srcOrd="7" destOrd="0" presId="urn:microsoft.com/office/officeart/2005/8/layout/target3"/>
    <dgm:cxn modelId="{474A271F-5471-4344-9D58-CE0F334EEBFB}" type="presParOf" srcId="{05C8B4A5-ED8A-4F25-B486-3EBEF2322FAB}" destId="{E5E0B0E8-66AD-4BAE-861F-6A27F4A18890}" srcOrd="8" destOrd="0" presId="urn:microsoft.com/office/officeart/2005/8/layout/target3"/>
    <dgm:cxn modelId="{3061FA94-43D7-442F-A9D8-6A7D37ACDA05}" type="presParOf" srcId="{05C8B4A5-ED8A-4F25-B486-3EBEF2322FAB}" destId="{9FD9789D-62CE-43FA-BAE5-2073E2DA518C}" srcOrd="9" destOrd="0" presId="urn:microsoft.com/office/officeart/2005/8/layout/target3"/>
    <dgm:cxn modelId="{D3EBAEDD-A1BC-4B0E-B86D-281D4AAEF063}" type="presParOf" srcId="{05C8B4A5-ED8A-4F25-B486-3EBEF2322FAB}" destId="{B1115E27-DC0E-4C8D-AE5F-5B96C20B77A2}" srcOrd="10" destOrd="0" presId="urn:microsoft.com/office/officeart/2005/8/layout/target3"/>
    <dgm:cxn modelId="{CBA0D46E-B52E-4E7E-B4BE-8E3312E3F30F}" type="presParOf" srcId="{05C8B4A5-ED8A-4F25-B486-3EBEF2322FAB}" destId="{1FDBE14F-C07B-4B50-89DF-D8958A3447E9}" srcOrd="11" destOrd="0" presId="urn:microsoft.com/office/officeart/2005/8/layout/target3"/>
    <dgm:cxn modelId="{33716982-3A41-4EB2-B61C-1507BA400E8E}" type="presParOf" srcId="{05C8B4A5-ED8A-4F25-B486-3EBEF2322FAB}" destId="{FCF5B30F-DDA9-468A-A949-E6A08270CED8}" srcOrd="12" destOrd="0" presId="urn:microsoft.com/office/officeart/2005/8/layout/target3"/>
    <dgm:cxn modelId="{6036EB26-1129-4C90-BABC-D9F0B0E3E01B}" type="presParOf" srcId="{05C8B4A5-ED8A-4F25-B486-3EBEF2322FAB}" destId="{BE9DC5BF-B66E-48F7-B939-9D53AA627FA4}" srcOrd="13" destOrd="0" presId="urn:microsoft.com/office/officeart/2005/8/layout/target3"/>
    <dgm:cxn modelId="{6DBD6087-914D-4282-B18A-771D24CB8D3C}" type="presParOf" srcId="{05C8B4A5-ED8A-4F25-B486-3EBEF2322FAB}" destId="{46938BCB-988B-4491-AD43-939BE4558A04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D9856B-DDFC-426F-9762-16D445F73D45}" type="doc">
      <dgm:prSet loTypeId="urn:microsoft.com/office/officeart/2005/8/layout/target3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th-TH"/>
        </a:p>
      </dgm:t>
    </dgm:pt>
    <dgm:pt modelId="{0919B9A1-4068-492A-B809-539A51E52ADD}">
      <dgm:prSet phldrT="[ข้อความ]" custT="1"/>
      <dgm:spPr/>
      <dgm:t>
        <a:bodyPr/>
        <a:lstStyle/>
        <a:p>
          <a:r>
            <a:rPr lang="th-TH" sz="3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ศาลจังหวัด..</a:t>
          </a:r>
        </a:p>
        <a:p>
          <a:r>
            <a:rPr lang="th-TH" sz="3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คดีหมายเลขดำที่ 2238/60 </a:t>
          </a:r>
          <a:r>
            <a:rPr lang="th-TH" sz="3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2815/60</a:t>
          </a:r>
          <a:endParaRPr lang="th-TH" sz="3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B46192A1-FD8C-4D0E-9FF7-308707321991}" type="parTrans" cxnId="{C4D42CFC-F4CC-4040-B624-A8FDC57E7361}">
      <dgm:prSet/>
      <dgm:spPr/>
      <dgm:t>
        <a:bodyPr/>
        <a:lstStyle/>
        <a:p>
          <a:endParaRPr lang="th-TH"/>
        </a:p>
      </dgm:t>
    </dgm:pt>
    <dgm:pt modelId="{5BBFC310-FAA7-4334-A73E-5A5A6139190C}" type="sibTrans" cxnId="{C4D42CFC-F4CC-4040-B624-A8FDC57E7361}">
      <dgm:prSet/>
      <dgm:spPr/>
      <dgm:t>
        <a:bodyPr/>
        <a:lstStyle/>
        <a:p>
          <a:endParaRPr lang="th-TH"/>
        </a:p>
      </dgm:t>
    </dgm:pt>
    <dgm:pt modelId="{F0CC4D6A-E9E3-4AC8-BFCC-4CEE1E834CE9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ความผิดฐานยักยอก ม. 352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A75DF73C-7A50-4F7E-965C-68291DEEB1EC}" type="parTrans" cxnId="{257F6D23-B197-44FB-8AD9-9221BCC1606B}">
      <dgm:prSet/>
      <dgm:spPr/>
      <dgm:t>
        <a:bodyPr/>
        <a:lstStyle/>
        <a:p>
          <a:endParaRPr lang="th-TH"/>
        </a:p>
      </dgm:t>
    </dgm:pt>
    <dgm:pt modelId="{8212E7C2-C59D-417B-9060-5EF25463CAB4}" type="sibTrans" cxnId="{257F6D23-B197-44FB-8AD9-9221BCC1606B}">
      <dgm:prSet/>
      <dgm:spPr/>
      <dgm:t>
        <a:bodyPr/>
        <a:lstStyle/>
        <a:p>
          <a:endParaRPr lang="th-TH"/>
        </a:p>
      </dgm:t>
    </dgm:pt>
    <dgm:pt modelId="{A33CC0C0-E2CE-4FBD-9843-CC72FE7504B3}">
      <dgm:prSet phldrT="[ข้อความ]" custT="1"/>
      <dgm:spPr/>
      <dgm:t>
        <a:bodyPr/>
        <a:lstStyle/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ศาลจังหวัด...</a:t>
          </a:r>
        </a:p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คดีหมายเลขดำที่ 1390/60</a:t>
          </a:r>
        </a:p>
        <a:p>
          <a:r>
            <a:rPr lang="th-TH" sz="3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1536/60</a:t>
          </a:r>
          <a:endParaRPr lang="th-TH" sz="3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719BCCF8-6DB2-43FC-8C9E-5EBE18914566}" type="parTrans" cxnId="{007122BA-AC1E-4D5D-B0BE-4F5D77E6D7F5}">
      <dgm:prSet/>
      <dgm:spPr/>
      <dgm:t>
        <a:bodyPr/>
        <a:lstStyle/>
        <a:p>
          <a:endParaRPr lang="th-TH"/>
        </a:p>
      </dgm:t>
    </dgm:pt>
    <dgm:pt modelId="{33401B44-5BAB-4DD2-A8E0-25ED992280D9}" type="sibTrans" cxnId="{007122BA-AC1E-4D5D-B0BE-4F5D77E6D7F5}">
      <dgm:prSet/>
      <dgm:spPr/>
      <dgm:t>
        <a:bodyPr/>
        <a:lstStyle/>
        <a:p>
          <a:endParaRPr lang="th-TH"/>
        </a:p>
      </dgm:t>
    </dgm:pt>
    <dgm:pt modelId="{338A442A-7755-4321-8DA7-D51C31A35C2E}">
      <dgm:prSet phldrT="[ข้อความ]" custT="1"/>
      <dgm:spPr/>
      <dgm:t>
        <a:bodyPr/>
        <a:lstStyle/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ศาลจังหวัด...</a:t>
          </a:r>
        </a:p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คดีหมายเลขดำที่ 1510/60</a:t>
          </a:r>
        </a:p>
        <a:p>
          <a:r>
            <a:rPr lang="th-TH" sz="3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1204/60</a:t>
          </a:r>
          <a:endParaRPr lang="th-TH" sz="3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03A63EAB-3FE2-4269-A3E3-9FB41D370762}" type="parTrans" cxnId="{B39B837A-E750-4F8F-B9D3-D656F859486B}">
      <dgm:prSet/>
      <dgm:spPr/>
      <dgm:t>
        <a:bodyPr/>
        <a:lstStyle/>
        <a:p>
          <a:endParaRPr lang="th-TH"/>
        </a:p>
      </dgm:t>
    </dgm:pt>
    <dgm:pt modelId="{B7FEACC8-206E-4786-9B68-75C17480AF48}" type="sibTrans" cxnId="{B39B837A-E750-4F8F-B9D3-D656F859486B}">
      <dgm:prSet/>
      <dgm:spPr/>
      <dgm:t>
        <a:bodyPr/>
        <a:lstStyle/>
        <a:p>
          <a:endParaRPr lang="th-TH"/>
        </a:p>
      </dgm:t>
    </dgm:pt>
    <dgm:pt modelId="{087A7F6C-3771-4A32-AB3A-F70E8B4B95E7}">
      <dgm:prSet phldrT="[ข้อความ]" custT="1"/>
      <dgm:spPr/>
      <dgm:t>
        <a:bodyPr/>
        <a:lstStyle/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ความผิดฐานยักยอก จำคุก 3 ปี รับสารภาพลดกึ่งหนึ่ง คืนเงิน 315,320 บาท</a:t>
          </a:r>
          <a:endParaRPr lang="th-TH" sz="3200" dirty="0">
            <a:latin typeface="TH SarabunIT๙" pitchFamily="34" charset="-34"/>
            <a:cs typeface="TH SarabunIT๙" pitchFamily="34" charset="-34"/>
          </a:endParaRPr>
        </a:p>
      </dgm:t>
    </dgm:pt>
    <dgm:pt modelId="{631807BC-C464-40DE-A70F-9160285C3F7B}" type="parTrans" cxnId="{E72A4E1A-3C7E-488B-9D4D-5FEB4E464CB0}">
      <dgm:prSet/>
      <dgm:spPr/>
      <dgm:t>
        <a:bodyPr/>
        <a:lstStyle/>
        <a:p>
          <a:endParaRPr lang="th-TH"/>
        </a:p>
      </dgm:t>
    </dgm:pt>
    <dgm:pt modelId="{18ADC875-3864-415D-8D1F-C7649BBBE472}" type="sibTrans" cxnId="{E72A4E1A-3C7E-488B-9D4D-5FEB4E464CB0}">
      <dgm:prSet/>
      <dgm:spPr/>
      <dgm:t>
        <a:bodyPr/>
        <a:lstStyle/>
        <a:p>
          <a:endParaRPr lang="th-TH"/>
        </a:p>
      </dgm:t>
    </dgm:pt>
    <dgm:pt modelId="{4A5A8FA1-7AE6-4865-96DB-0C49F263C52C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150 กระทง จำคุก 150 เดือน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82985A68-D9F7-48F8-88EC-07E6B9B89616}" type="parTrans" cxnId="{10CB5B70-9AB1-4996-BD7D-11D577B21706}">
      <dgm:prSet/>
      <dgm:spPr/>
    </dgm:pt>
    <dgm:pt modelId="{6E10F7E3-0F79-46C6-AE42-A3EB6C893A2F}" type="sibTrans" cxnId="{10CB5B70-9AB1-4996-BD7D-11D577B21706}">
      <dgm:prSet/>
      <dgm:spPr/>
    </dgm:pt>
    <dgm:pt modelId="{06586D9C-1F24-48AC-97E9-EF260A81AF08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รับสารภาพลดโทษกึ่งหนึ่ง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B52B347F-A63B-4E6C-A8DF-B76E1409A1F2}" type="parTrans" cxnId="{2DD38934-B6D7-447E-8365-B841CCD6AB06}">
      <dgm:prSet/>
      <dgm:spPr/>
    </dgm:pt>
    <dgm:pt modelId="{58581C29-3A5F-40C4-856E-596C5993DD8F}" type="sibTrans" cxnId="{2DD38934-B6D7-447E-8365-B841CCD6AB06}">
      <dgm:prSet/>
      <dgm:spPr/>
    </dgm:pt>
    <dgm:pt modelId="{26229B35-9433-4203-A6B0-D76264D2EED8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ความผิดเอกสารและฉ้อโกง ม.265 ม.268 ม.341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B6FE005C-1252-41D1-B859-BDAE720B0825}" type="parTrans" cxnId="{88C4B139-F310-4880-96EC-678F29C33B4B}">
      <dgm:prSet/>
      <dgm:spPr/>
    </dgm:pt>
    <dgm:pt modelId="{D3BB2195-67C8-4B86-8C3C-991BA103ABE8}" type="sibTrans" cxnId="{88C4B139-F310-4880-96EC-678F29C33B4B}">
      <dgm:prSet/>
      <dgm:spPr/>
    </dgm:pt>
    <dgm:pt modelId="{99589818-B38B-42C2-99C7-10098C22787D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คืนเงิน 386,310 บาท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8F7ECAF7-8565-47A3-9ECD-9D8B07037326}" type="parTrans" cxnId="{47B3BB98-1EB7-4BA1-83BC-1327E927B1DC}">
      <dgm:prSet/>
      <dgm:spPr/>
    </dgm:pt>
    <dgm:pt modelId="{7AB7A63E-160A-4E9F-BC45-5DB4A1093871}" type="sibTrans" cxnId="{47B3BB98-1EB7-4BA1-83BC-1327E927B1DC}">
      <dgm:prSet/>
      <dgm:spPr/>
    </dgm:pt>
    <dgm:pt modelId="{527C4066-C5AC-4387-B554-9DD0E7AAE892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จำคุก 1 ปี คืนเงิน 50,000 บาท นับโทษต่ออีกคดี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96C69D7A-70CB-4076-B606-A7BBFB7D247C}" type="parTrans" cxnId="{3A72869A-8BA3-4048-A5A3-706F90A88393}">
      <dgm:prSet/>
      <dgm:spPr/>
    </dgm:pt>
    <dgm:pt modelId="{BAB66B51-2135-48E1-AA80-697A3C420355}" type="sibTrans" cxnId="{3A72869A-8BA3-4048-A5A3-706F90A88393}">
      <dgm:prSet/>
      <dgm:spPr/>
    </dgm:pt>
    <dgm:pt modelId="{7C7BD16E-A424-4BE3-B750-4370D2029B85}">
      <dgm:prSet phldrT="[ข้อความ]" custT="1"/>
      <dgm:spPr/>
      <dgm:t>
        <a:bodyPr/>
        <a:lstStyle/>
        <a:p>
          <a:r>
            <a:rPr lang="th-TH" sz="3200" dirty="0" smtClean="0">
              <a:latin typeface="TH SarabunIT๙" pitchFamily="34" charset="-34"/>
              <a:cs typeface="TH SarabunIT๙" pitchFamily="34" charset="-34"/>
            </a:rPr>
            <a:t>แก่ผู้เสียหาย 14 คน</a:t>
          </a:r>
          <a:endParaRPr lang="th-TH" sz="3200" dirty="0">
            <a:latin typeface="TH SarabunIT๙" pitchFamily="34" charset="-34"/>
            <a:cs typeface="TH SarabunIT๙" pitchFamily="34" charset="-34"/>
          </a:endParaRPr>
        </a:p>
      </dgm:t>
    </dgm:pt>
    <dgm:pt modelId="{0FCB56E1-D126-453B-BF30-892AE9D22731}" type="parTrans" cxnId="{83BF0599-6853-4C7A-965F-5FA5FC75731B}">
      <dgm:prSet/>
      <dgm:spPr/>
    </dgm:pt>
    <dgm:pt modelId="{80D30912-CCFE-4542-B2D5-CF0FC201F2FC}" type="sibTrans" cxnId="{83BF0599-6853-4C7A-965F-5FA5FC75731B}">
      <dgm:prSet/>
      <dgm:spPr/>
    </dgm:pt>
    <dgm:pt modelId="{05C8B4A5-ED8A-4F25-B486-3EBEF2322FAB}" type="pres">
      <dgm:prSet presAssocID="{57D9856B-DDFC-426F-9762-16D445F73D4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C51700D5-8011-498E-8772-D7059B5947A2}" type="pres">
      <dgm:prSet presAssocID="{0919B9A1-4068-492A-B809-539A51E52ADD}" presName="circle1" presStyleLbl="node1" presStyleIdx="0" presStyleCnt="3" custLinFactNeighborX="872"/>
      <dgm:spPr/>
      <dgm:t>
        <a:bodyPr/>
        <a:lstStyle/>
        <a:p>
          <a:endParaRPr lang="th-TH"/>
        </a:p>
      </dgm:t>
    </dgm:pt>
    <dgm:pt modelId="{8BA39261-C970-478A-B0D2-E1AC068160D9}" type="pres">
      <dgm:prSet presAssocID="{0919B9A1-4068-492A-B809-539A51E52ADD}" presName="space" presStyleCnt="0"/>
      <dgm:spPr/>
      <dgm:t>
        <a:bodyPr/>
        <a:lstStyle/>
        <a:p>
          <a:endParaRPr lang="th-TH"/>
        </a:p>
      </dgm:t>
    </dgm:pt>
    <dgm:pt modelId="{8D4DE74F-1CC4-46ED-8F5F-AE591AEA62CC}" type="pres">
      <dgm:prSet presAssocID="{0919B9A1-4068-492A-B809-539A51E52ADD}" presName="rect1" presStyleLbl="alignAcc1" presStyleIdx="0" presStyleCnt="3" custScaleX="101484" custLinFactNeighborX="496"/>
      <dgm:spPr/>
      <dgm:t>
        <a:bodyPr/>
        <a:lstStyle/>
        <a:p>
          <a:endParaRPr lang="th-TH"/>
        </a:p>
      </dgm:t>
    </dgm:pt>
    <dgm:pt modelId="{E32D9360-5AF6-4756-B8D9-6F6BE02718A1}" type="pres">
      <dgm:prSet presAssocID="{A33CC0C0-E2CE-4FBD-9843-CC72FE7504B3}" presName="vertSpace2" presStyleLbl="node1" presStyleIdx="0" presStyleCnt="3"/>
      <dgm:spPr/>
      <dgm:t>
        <a:bodyPr/>
        <a:lstStyle/>
        <a:p>
          <a:endParaRPr lang="th-TH"/>
        </a:p>
      </dgm:t>
    </dgm:pt>
    <dgm:pt modelId="{5E2251C9-92FD-46FA-94A3-3D88B4CD6F90}" type="pres">
      <dgm:prSet presAssocID="{A33CC0C0-E2CE-4FBD-9843-CC72FE7504B3}" presName="circle2" presStyleLbl="node1" presStyleIdx="1" presStyleCnt="3"/>
      <dgm:spPr/>
      <dgm:t>
        <a:bodyPr/>
        <a:lstStyle/>
        <a:p>
          <a:endParaRPr lang="th-TH"/>
        </a:p>
      </dgm:t>
    </dgm:pt>
    <dgm:pt modelId="{1390A815-64C1-4381-8E27-9F2B75AD3263}" type="pres">
      <dgm:prSet presAssocID="{A33CC0C0-E2CE-4FBD-9843-CC72FE7504B3}" presName="rect2" presStyleLbl="alignAcc1" presStyleIdx="1" presStyleCnt="3"/>
      <dgm:spPr/>
      <dgm:t>
        <a:bodyPr/>
        <a:lstStyle/>
        <a:p>
          <a:endParaRPr lang="th-TH"/>
        </a:p>
      </dgm:t>
    </dgm:pt>
    <dgm:pt modelId="{67382181-E6C6-40DA-9747-BB360D64C38D}" type="pres">
      <dgm:prSet presAssocID="{338A442A-7755-4321-8DA7-D51C31A35C2E}" presName="vertSpace3" presStyleLbl="node1" presStyleIdx="1" presStyleCnt="3"/>
      <dgm:spPr/>
      <dgm:t>
        <a:bodyPr/>
        <a:lstStyle/>
        <a:p>
          <a:endParaRPr lang="th-TH"/>
        </a:p>
      </dgm:t>
    </dgm:pt>
    <dgm:pt modelId="{2D6AC19D-82AE-4C4E-998F-20106F88FBA8}" type="pres">
      <dgm:prSet presAssocID="{338A442A-7755-4321-8DA7-D51C31A35C2E}" presName="circle3" presStyleLbl="node1" presStyleIdx="2" presStyleCnt="3"/>
      <dgm:spPr/>
      <dgm:t>
        <a:bodyPr/>
        <a:lstStyle/>
        <a:p>
          <a:endParaRPr lang="th-TH"/>
        </a:p>
      </dgm:t>
    </dgm:pt>
    <dgm:pt modelId="{E5E0B0E8-66AD-4BAE-861F-6A27F4A18890}" type="pres">
      <dgm:prSet presAssocID="{338A442A-7755-4321-8DA7-D51C31A35C2E}" presName="rect3" presStyleLbl="alignAcc1" presStyleIdx="2" presStyleCnt="3"/>
      <dgm:spPr/>
      <dgm:t>
        <a:bodyPr/>
        <a:lstStyle/>
        <a:p>
          <a:endParaRPr lang="th-TH"/>
        </a:p>
      </dgm:t>
    </dgm:pt>
    <dgm:pt modelId="{9FD9789D-62CE-43FA-BAE5-2073E2DA518C}" type="pres">
      <dgm:prSet presAssocID="{0919B9A1-4068-492A-B809-539A51E52ADD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1115E27-DC0E-4C8D-AE5F-5B96C20B77A2}" type="pres">
      <dgm:prSet presAssocID="{0919B9A1-4068-492A-B809-539A51E52ADD}" presName="rect1ChTx" presStyleLbl="alignAcc1" presStyleIdx="2" presStyleCnt="3" custScaleX="10595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FDBE14F-C07B-4B50-89DF-D8958A3447E9}" type="pres">
      <dgm:prSet presAssocID="{A33CC0C0-E2CE-4FBD-9843-CC72FE7504B3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CF5B30F-DDA9-468A-A949-E6A08270CED8}" type="pres">
      <dgm:prSet presAssocID="{A33CC0C0-E2CE-4FBD-9843-CC72FE7504B3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E9DC5BF-B66E-48F7-B939-9D53AA627FA4}" type="pres">
      <dgm:prSet presAssocID="{338A442A-7755-4321-8DA7-D51C31A35C2E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6938BCB-988B-4491-AD43-939BE4558A04}" type="pres">
      <dgm:prSet presAssocID="{338A442A-7755-4321-8DA7-D51C31A35C2E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9A17580E-AF71-4CCA-AAB3-7BD0AD330634}" type="presOf" srcId="{527C4066-C5AC-4387-B554-9DD0E7AAE892}" destId="{FCF5B30F-DDA9-468A-A949-E6A08270CED8}" srcOrd="0" destOrd="1" presId="urn:microsoft.com/office/officeart/2005/8/layout/target3"/>
    <dgm:cxn modelId="{8E4DABD3-4256-4A02-A31D-B9773D629771}" type="presOf" srcId="{57D9856B-DDFC-426F-9762-16D445F73D45}" destId="{05C8B4A5-ED8A-4F25-B486-3EBEF2322FAB}" srcOrd="0" destOrd="0" presId="urn:microsoft.com/office/officeart/2005/8/layout/target3"/>
    <dgm:cxn modelId="{3A72869A-8BA3-4048-A5A3-706F90A88393}" srcId="{A33CC0C0-E2CE-4FBD-9843-CC72FE7504B3}" destId="{527C4066-C5AC-4387-B554-9DD0E7AAE892}" srcOrd="1" destOrd="0" parTransId="{96C69D7A-70CB-4076-B606-A7BBFB7D247C}" sibTransId="{BAB66B51-2135-48E1-AA80-697A3C420355}"/>
    <dgm:cxn modelId="{FE80F0D8-D0C2-4618-A139-B4ABDA6870EB}" type="presOf" srcId="{06586D9C-1F24-48AC-97E9-EF260A81AF08}" destId="{B1115E27-DC0E-4C8D-AE5F-5B96C20B77A2}" srcOrd="0" destOrd="2" presId="urn:microsoft.com/office/officeart/2005/8/layout/target3"/>
    <dgm:cxn modelId="{86BD40B0-AD3D-4E23-AC47-C63979B0B70F}" type="presOf" srcId="{338A442A-7755-4321-8DA7-D51C31A35C2E}" destId="{BE9DC5BF-B66E-48F7-B939-9D53AA627FA4}" srcOrd="1" destOrd="0" presId="urn:microsoft.com/office/officeart/2005/8/layout/target3"/>
    <dgm:cxn modelId="{213C36C6-243C-466D-AE4A-5F3E88C0044D}" type="presOf" srcId="{338A442A-7755-4321-8DA7-D51C31A35C2E}" destId="{E5E0B0E8-66AD-4BAE-861F-6A27F4A18890}" srcOrd="0" destOrd="0" presId="urn:microsoft.com/office/officeart/2005/8/layout/target3"/>
    <dgm:cxn modelId="{C626728F-3FAE-417E-A6C1-8AF818CA0D80}" type="presOf" srcId="{A33CC0C0-E2CE-4FBD-9843-CC72FE7504B3}" destId="{1FDBE14F-C07B-4B50-89DF-D8958A3447E9}" srcOrd="1" destOrd="0" presId="urn:microsoft.com/office/officeart/2005/8/layout/target3"/>
    <dgm:cxn modelId="{E72A4E1A-3C7E-488B-9D4D-5FEB4E464CB0}" srcId="{338A442A-7755-4321-8DA7-D51C31A35C2E}" destId="{087A7F6C-3771-4A32-AB3A-F70E8B4B95E7}" srcOrd="0" destOrd="0" parTransId="{631807BC-C464-40DE-A70F-9160285C3F7B}" sibTransId="{18ADC875-3864-415D-8D1F-C7649BBBE472}"/>
    <dgm:cxn modelId="{10CB5B70-9AB1-4996-BD7D-11D577B21706}" srcId="{0919B9A1-4068-492A-B809-539A51E52ADD}" destId="{4A5A8FA1-7AE6-4865-96DB-0C49F263C52C}" srcOrd="1" destOrd="0" parTransId="{82985A68-D9F7-48F8-88EC-07E6B9B89616}" sibTransId="{6E10F7E3-0F79-46C6-AE42-A3EB6C893A2F}"/>
    <dgm:cxn modelId="{C4D42CFC-F4CC-4040-B624-A8FDC57E7361}" srcId="{57D9856B-DDFC-426F-9762-16D445F73D45}" destId="{0919B9A1-4068-492A-B809-539A51E52ADD}" srcOrd="0" destOrd="0" parTransId="{B46192A1-FD8C-4D0E-9FF7-308707321991}" sibTransId="{5BBFC310-FAA7-4334-A73E-5A5A6139190C}"/>
    <dgm:cxn modelId="{007122BA-AC1E-4D5D-B0BE-4F5D77E6D7F5}" srcId="{57D9856B-DDFC-426F-9762-16D445F73D45}" destId="{A33CC0C0-E2CE-4FBD-9843-CC72FE7504B3}" srcOrd="1" destOrd="0" parTransId="{719BCCF8-6DB2-43FC-8C9E-5EBE18914566}" sibTransId="{33401B44-5BAB-4DD2-A8E0-25ED992280D9}"/>
    <dgm:cxn modelId="{BD2D872B-71B9-4B89-847B-F18520C67BD0}" type="presOf" srcId="{087A7F6C-3771-4A32-AB3A-F70E8B4B95E7}" destId="{46938BCB-988B-4491-AD43-939BE4558A04}" srcOrd="0" destOrd="0" presId="urn:microsoft.com/office/officeart/2005/8/layout/target3"/>
    <dgm:cxn modelId="{905FD09F-99A0-4B24-BFBC-890425802133}" type="presOf" srcId="{4A5A8FA1-7AE6-4865-96DB-0C49F263C52C}" destId="{B1115E27-DC0E-4C8D-AE5F-5B96C20B77A2}" srcOrd="0" destOrd="1" presId="urn:microsoft.com/office/officeart/2005/8/layout/target3"/>
    <dgm:cxn modelId="{91FCA4B1-6B01-499E-A4AF-521CBBE94565}" type="presOf" srcId="{0919B9A1-4068-492A-B809-539A51E52ADD}" destId="{8D4DE74F-1CC4-46ED-8F5F-AE591AEA62CC}" srcOrd="0" destOrd="0" presId="urn:microsoft.com/office/officeart/2005/8/layout/target3"/>
    <dgm:cxn modelId="{F80F2C66-F5D0-4D0C-83E0-B19374CE0804}" type="presOf" srcId="{F0CC4D6A-E9E3-4AC8-BFCC-4CEE1E834CE9}" destId="{B1115E27-DC0E-4C8D-AE5F-5B96C20B77A2}" srcOrd="0" destOrd="0" presId="urn:microsoft.com/office/officeart/2005/8/layout/target3"/>
    <dgm:cxn modelId="{A8A82065-E4E4-4B95-9721-41FAEF3E1D3D}" type="presOf" srcId="{A33CC0C0-E2CE-4FBD-9843-CC72FE7504B3}" destId="{1390A815-64C1-4381-8E27-9F2B75AD3263}" srcOrd="0" destOrd="0" presId="urn:microsoft.com/office/officeart/2005/8/layout/target3"/>
    <dgm:cxn modelId="{47B3BB98-1EB7-4BA1-83BC-1327E927B1DC}" srcId="{0919B9A1-4068-492A-B809-539A51E52ADD}" destId="{99589818-B38B-42C2-99C7-10098C22787D}" srcOrd="3" destOrd="0" parTransId="{8F7ECAF7-8565-47A3-9ECD-9D8B07037326}" sibTransId="{7AB7A63E-160A-4E9F-BC45-5DB4A1093871}"/>
    <dgm:cxn modelId="{257F6D23-B197-44FB-8AD9-9221BCC1606B}" srcId="{0919B9A1-4068-492A-B809-539A51E52ADD}" destId="{F0CC4D6A-E9E3-4AC8-BFCC-4CEE1E834CE9}" srcOrd="0" destOrd="0" parTransId="{A75DF73C-7A50-4F7E-965C-68291DEEB1EC}" sibTransId="{8212E7C2-C59D-417B-9060-5EF25463CAB4}"/>
    <dgm:cxn modelId="{88C4B139-F310-4880-96EC-678F29C33B4B}" srcId="{A33CC0C0-E2CE-4FBD-9843-CC72FE7504B3}" destId="{26229B35-9433-4203-A6B0-D76264D2EED8}" srcOrd="0" destOrd="0" parTransId="{B6FE005C-1252-41D1-B859-BDAE720B0825}" sibTransId="{D3BB2195-67C8-4B86-8C3C-991BA103ABE8}"/>
    <dgm:cxn modelId="{DC7F7235-9F2B-436E-9D00-F29795C343F6}" type="presOf" srcId="{0919B9A1-4068-492A-B809-539A51E52ADD}" destId="{9FD9789D-62CE-43FA-BAE5-2073E2DA518C}" srcOrd="1" destOrd="0" presId="urn:microsoft.com/office/officeart/2005/8/layout/target3"/>
    <dgm:cxn modelId="{B39B837A-E750-4F8F-B9D3-D656F859486B}" srcId="{57D9856B-DDFC-426F-9762-16D445F73D45}" destId="{338A442A-7755-4321-8DA7-D51C31A35C2E}" srcOrd="2" destOrd="0" parTransId="{03A63EAB-3FE2-4269-A3E3-9FB41D370762}" sibTransId="{B7FEACC8-206E-4786-9B68-75C17480AF48}"/>
    <dgm:cxn modelId="{C99E6BA1-97D3-4099-A225-62ADE15E79F8}" type="presOf" srcId="{7C7BD16E-A424-4BE3-B750-4370D2029B85}" destId="{46938BCB-988B-4491-AD43-939BE4558A04}" srcOrd="0" destOrd="1" presId="urn:microsoft.com/office/officeart/2005/8/layout/target3"/>
    <dgm:cxn modelId="{42F7F310-1FB1-4E65-859D-D0F8A0310626}" type="presOf" srcId="{26229B35-9433-4203-A6B0-D76264D2EED8}" destId="{FCF5B30F-DDA9-468A-A949-E6A08270CED8}" srcOrd="0" destOrd="0" presId="urn:microsoft.com/office/officeart/2005/8/layout/target3"/>
    <dgm:cxn modelId="{2DD38934-B6D7-447E-8365-B841CCD6AB06}" srcId="{0919B9A1-4068-492A-B809-539A51E52ADD}" destId="{06586D9C-1F24-48AC-97E9-EF260A81AF08}" srcOrd="2" destOrd="0" parTransId="{B52B347F-A63B-4E6C-A8DF-B76E1409A1F2}" sibTransId="{58581C29-3A5F-40C4-856E-596C5993DD8F}"/>
    <dgm:cxn modelId="{64A6D102-D9F0-4CC3-A5A4-ED632F953FE9}" type="presOf" srcId="{99589818-B38B-42C2-99C7-10098C22787D}" destId="{B1115E27-DC0E-4C8D-AE5F-5B96C20B77A2}" srcOrd="0" destOrd="3" presId="urn:microsoft.com/office/officeart/2005/8/layout/target3"/>
    <dgm:cxn modelId="{83BF0599-6853-4C7A-965F-5FA5FC75731B}" srcId="{338A442A-7755-4321-8DA7-D51C31A35C2E}" destId="{7C7BD16E-A424-4BE3-B750-4370D2029B85}" srcOrd="1" destOrd="0" parTransId="{0FCB56E1-D126-453B-BF30-892AE9D22731}" sibTransId="{80D30912-CCFE-4542-B2D5-CF0FC201F2FC}"/>
    <dgm:cxn modelId="{6A5D7BC4-3AFC-4716-A536-6983269B78E0}" type="presParOf" srcId="{05C8B4A5-ED8A-4F25-B486-3EBEF2322FAB}" destId="{C51700D5-8011-498E-8772-D7059B5947A2}" srcOrd="0" destOrd="0" presId="urn:microsoft.com/office/officeart/2005/8/layout/target3"/>
    <dgm:cxn modelId="{FD683E8D-841D-446F-A2E5-AEBEE3F1B7CC}" type="presParOf" srcId="{05C8B4A5-ED8A-4F25-B486-3EBEF2322FAB}" destId="{8BA39261-C970-478A-B0D2-E1AC068160D9}" srcOrd="1" destOrd="0" presId="urn:microsoft.com/office/officeart/2005/8/layout/target3"/>
    <dgm:cxn modelId="{6DC276FA-8021-4457-8AE8-E3D32F51F6BD}" type="presParOf" srcId="{05C8B4A5-ED8A-4F25-B486-3EBEF2322FAB}" destId="{8D4DE74F-1CC4-46ED-8F5F-AE591AEA62CC}" srcOrd="2" destOrd="0" presId="urn:microsoft.com/office/officeart/2005/8/layout/target3"/>
    <dgm:cxn modelId="{C5590D2D-3177-4F35-85E8-95D1B04D27BD}" type="presParOf" srcId="{05C8B4A5-ED8A-4F25-B486-3EBEF2322FAB}" destId="{E32D9360-5AF6-4756-B8D9-6F6BE02718A1}" srcOrd="3" destOrd="0" presId="urn:microsoft.com/office/officeart/2005/8/layout/target3"/>
    <dgm:cxn modelId="{2D42CE9C-D2D1-4EB5-9732-C73A4E275B3F}" type="presParOf" srcId="{05C8B4A5-ED8A-4F25-B486-3EBEF2322FAB}" destId="{5E2251C9-92FD-46FA-94A3-3D88B4CD6F90}" srcOrd="4" destOrd="0" presId="urn:microsoft.com/office/officeart/2005/8/layout/target3"/>
    <dgm:cxn modelId="{9E0082F3-9CD3-4705-8DAE-70C656E9DB70}" type="presParOf" srcId="{05C8B4A5-ED8A-4F25-B486-3EBEF2322FAB}" destId="{1390A815-64C1-4381-8E27-9F2B75AD3263}" srcOrd="5" destOrd="0" presId="urn:microsoft.com/office/officeart/2005/8/layout/target3"/>
    <dgm:cxn modelId="{7E6168C9-E604-461E-9036-F0163CBB60B2}" type="presParOf" srcId="{05C8B4A5-ED8A-4F25-B486-3EBEF2322FAB}" destId="{67382181-E6C6-40DA-9747-BB360D64C38D}" srcOrd="6" destOrd="0" presId="urn:microsoft.com/office/officeart/2005/8/layout/target3"/>
    <dgm:cxn modelId="{A7D8F484-FBA7-4C9E-9885-199007B64B58}" type="presParOf" srcId="{05C8B4A5-ED8A-4F25-B486-3EBEF2322FAB}" destId="{2D6AC19D-82AE-4C4E-998F-20106F88FBA8}" srcOrd="7" destOrd="0" presId="urn:microsoft.com/office/officeart/2005/8/layout/target3"/>
    <dgm:cxn modelId="{A9BA88D4-C64E-4524-9395-2EC2F1A8D8DF}" type="presParOf" srcId="{05C8B4A5-ED8A-4F25-B486-3EBEF2322FAB}" destId="{E5E0B0E8-66AD-4BAE-861F-6A27F4A18890}" srcOrd="8" destOrd="0" presId="urn:microsoft.com/office/officeart/2005/8/layout/target3"/>
    <dgm:cxn modelId="{4BCE5B70-09EE-4FCE-9362-21D977CE3B5B}" type="presParOf" srcId="{05C8B4A5-ED8A-4F25-B486-3EBEF2322FAB}" destId="{9FD9789D-62CE-43FA-BAE5-2073E2DA518C}" srcOrd="9" destOrd="0" presId="urn:microsoft.com/office/officeart/2005/8/layout/target3"/>
    <dgm:cxn modelId="{5B00134A-2A7E-4368-8468-06C9C22D05EE}" type="presParOf" srcId="{05C8B4A5-ED8A-4F25-B486-3EBEF2322FAB}" destId="{B1115E27-DC0E-4C8D-AE5F-5B96C20B77A2}" srcOrd="10" destOrd="0" presId="urn:microsoft.com/office/officeart/2005/8/layout/target3"/>
    <dgm:cxn modelId="{0C176B6E-E871-466E-A761-F424C5BC2B70}" type="presParOf" srcId="{05C8B4A5-ED8A-4F25-B486-3EBEF2322FAB}" destId="{1FDBE14F-C07B-4B50-89DF-D8958A3447E9}" srcOrd="11" destOrd="0" presId="urn:microsoft.com/office/officeart/2005/8/layout/target3"/>
    <dgm:cxn modelId="{4FAB658F-A7AB-4817-8D38-D3D8FF3F5352}" type="presParOf" srcId="{05C8B4A5-ED8A-4F25-B486-3EBEF2322FAB}" destId="{FCF5B30F-DDA9-468A-A949-E6A08270CED8}" srcOrd="12" destOrd="0" presId="urn:microsoft.com/office/officeart/2005/8/layout/target3"/>
    <dgm:cxn modelId="{3528E368-907E-4194-B513-273BB6615016}" type="presParOf" srcId="{05C8B4A5-ED8A-4F25-B486-3EBEF2322FAB}" destId="{BE9DC5BF-B66E-48F7-B939-9D53AA627FA4}" srcOrd="13" destOrd="0" presId="urn:microsoft.com/office/officeart/2005/8/layout/target3"/>
    <dgm:cxn modelId="{C41CC5D1-FD8E-42E2-9B35-C3CDCDEB7D06}" type="presParOf" srcId="{05C8B4A5-ED8A-4F25-B486-3EBEF2322FAB}" destId="{46938BCB-988B-4491-AD43-939BE4558A04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7D9856B-DDFC-426F-9762-16D445F73D45}" type="doc">
      <dgm:prSet loTypeId="urn:microsoft.com/office/officeart/2005/8/layout/target3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th-TH"/>
        </a:p>
      </dgm:t>
    </dgm:pt>
    <dgm:pt modelId="{0919B9A1-4068-492A-B809-539A51E52ADD}">
      <dgm:prSet phldrT="[ข้อความ]" custT="1"/>
      <dgm:spPr/>
      <dgm:t>
        <a:bodyPr/>
        <a:lstStyle/>
        <a:p>
          <a:r>
            <a:rPr lang="th-TH" sz="3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ศาลจังหวัด..</a:t>
          </a:r>
        </a:p>
        <a:p>
          <a:r>
            <a:rPr lang="th-TH" sz="3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คดีหมายเลขดำที่ 1649/60 </a:t>
          </a:r>
          <a:r>
            <a:rPr lang="th-TH" sz="3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1681/60</a:t>
          </a:r>
          <a:endParaRPr lang="th-TH" sz="3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B46192A1-FD8C-4D0E-9FF7-308707321991}" type="parTrans" cxnId="{C4D42CFC-F4CC-4040-B624-A8FDC57E7361}">
      <dgm:prSet/>
      <dgm:spPr/>
      <dgm:t>
        <a:bodyPr/>
        <a:lstStyle/>
        <a:p>
          <a:endParaRPr lang="th-TH"/>
        </a:p>
      </dgm:t>
    </dgm:pt>
    <dgm:pt modelId="{5BBFC310-FAA7-4334-A73E-5A5A6139190C}" type="sibTrans" cxnId="{C4D42CFC-F4CC-4040-B624-A8FDC57E7361}">
      <dgm:prSet/>
      <dgm:spPr/>
      <dgm:t>
        <a:bodyPr/>
        <a:lstStyle/>
        <a:p>
          <a:endParaRPr lang="th-TH"/>
        </a:p>
      </dgm:t>
    </dgm:pt>
    <dgm:pt modelId="{F0CC4D6A-E9E3-4AC8-BFCC-4CEE1E834CE9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ความผิดฐานยักยอก ม. 352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A75DF73C-7A50-4F7E-965C-68291DEEB1EC}" type="parTrans" cxnId="{257F6D23-B197-44FB-8AD9-9221BCC1606B}">
      <dgm:prSet/>
      <dgm:spPr/>
      <dgm:t>
        <a:bodyPr/>
        <a:lstStyle/>
        <a:p>
          <a:endParaRPr lang="th-TH"/>
        </a:p>
      </dgm:t>
    </dgm:pt>
    <dgm:pt modelId="{8212E7C2-C59D-417B-9060-5EF25463CAB4}" type="sibTrans" cxnId="{257F6D23-B197-44FB-8AD9-9221BCC1606B}">
      <dgm:prSet/>
      <dgm:spPr/>
      <dgm:t>
        <a:bodyPr/>
        <a:lstStyle/>
        <a:p>
          <a:endParaRPr lang="th-TH"/>
        </a:p>
      </dgm:t>
    </dgm:pt>
    <dgm:pt modelId="{A33CC0C0-E2CE-4FBD-9843-CC72FE7504B3}">
      <dgm:prSet phldrT="[ข้อความ]" custT="1"/>
      <dgm:spPr/>
      <dgm:t>
        <a:bodyPr/>
        <a:lstStyle/>
        <a:p>
          <a:r>
            <a:rPr lang="th-TH" sz="3200" b="1" dirty="0" smtClean="0">
              <a:latin typeface="TH SarabunIT๙" pitchFamily="34" charset="-34"/>
              <a:cs typeface="TH SarabunIT๙" pitchFamily="34" charset="-34"/>
            </a:rPr>
            <a:t>เรื่องจากสำนวน</a:t>
          </a:r>
        </a:p>
        <a:p>
          <a:r>
            <a:rPr lang="th-TH" sz="3200" b="1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เลขานุการคณะกรรมการฯ ตำบล รับเงินไม่ส่งคืนจังหวัด</a:t>
          </a:r>
          <a:endParaRPr lang="th-TH" sz="3200" b="1" dirty="0">
            <a:solidFill>
              <a:schemeClr val="tx1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719BCCF8-6DB2-43FC-8C9E-5EBE18914566}" type="parTrans" cxnId="{007122BA-AC1E-4D5D-B0BE-4F5D77E6D7F5}">
      <dgm:prSet/>
      <dgm:spPr/>
      <dgm:t>
        <a:bodyPr/>
        <a:lstStyle/>
        <a:p>
          <a:endParaRPr lang="th-TH"/>
        </a:p>
      </dgm:t>
    </dgm:pt>
    <dgm:pt modelId="{33401B44-5BAB-4DD2-A8E0-25ED992280D9}" type="sibTrans" cxnId="{007122BA-AC1E-4D5D-B0BE-4F5D77E6D7F5}">
      <dgm:prSet/>
      <dgm:spPr/>
      <dgm:t>
        <a:bodyPr/>
        <a:lstStyle/>
        <a:p>
          <a:endParaRPr lang="th-TH"/>
        </a:p>
      </dgm:t>
    </dgm:pt>
    <dgm:pt modelId="{338A442A-7755-4321-8DA7-D51C31A35C2E}">
      <dgm:prSet phldrT="[ข้อความ]" custT="1"/>
      <dgm:spPr/>
      <dgm:t>
        <a:bodyPr/>
        <a:lstStyle/>
        <a:p>
          <a:r>
            <a:rPr lang="th-TH" sz="3200" b="1" dirty="0" smtClean="0">
              <a:latin typeface="TH SarabunIT๙" pitchFamily="34" charset="-34"/>
              <a:cs typeface="TH SarabunIT๙" pitchFamily="34" charset="-34"/>
            </a:rPr>
            <a:t>เรื่องจากสำนวน</a:t>
          </a:r>
        </a:p>
        <a:p>
          <a:r>
            <a:rPr lang="th-TH" sz="3200" b="1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ประธานกรรมการฯ ตำบล     ถอนเงินจากบัญชีตำบลส่วนหนึ่ง    ส่งให้จังหวัดส่วนหนึ่ง</a:t>
          </a:r>
          <a:endParaRPr lang="th-TH" sz="3200" b="1" dirty="0">
            <a:solidFill>
              <a:schemeClr val="tx1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03A63EAB-3FE2-4269-A3E3-9FB41D370762}" type="parTrans" cxnId="{B39B837A-E750-4F8F-B9D3-D656F859486B}">
      <dgm:prSet/>
      <dgm:spPr/>
      <dgm:t>
        <a:bodyPr/>
        <a:lstStyle/>
        <a:p>
          <a:endParaRPr lang="th-TH"/>
        </a:p>
      </dgm:t>
    </dgm:pt>
    <dgm:pt modelId="{B7FEACC8-206E-4786-9B68-75C17480AF48}" type="sibTrans" cxnId="{B39B837A-E750-4F8F-B9D3-D656F859486B}">
      <dgm:prSet/>
      <dgm:spPr/>
      <dgm:t>
        <a:bodyPr/>
        <a:lstStyle/>
        <a:p>
          <a:endParaRPr lang="th-TH"/>
        </a:p>
      </dgm:t>
    </dgm:pt>
    <dgm:pt modelId="{087A7F6C-3771-4A32-AB3A-F70E8B4B95E7}">
      <dgm:prSet phldrT="[ข้อความ]" custT="1"/>
      <dgm:spPr/>
      <dgm:t>
        <a:bodyPr/>
        <a:lstStyle/>
        <a:p>
          <a:r>
            <a:rPr lang="th-TH" sz="3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ความผิดฐานลักทรัพย์   ไม่ใช่ฐานยักยอกทรัพย์</a:t>
          </a:r>
          <a:endParaRPr lang="th-TH" sz="3200" dirty="0">
            <a:solidFill>
              <a:schemeClr val="tx1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631807BC-C464-40DE-A70F-9160285C3F7B}" type="parTrans" cxnId="{E72A4E1A-3C7E-488B-9D4D-5FEB4E464CB0}">
      <dgm:prSet/>
      <dgm:spPr/>
      <dgm:t>
        <a:bodyPr/>
        <a:lstStyle/>
        <a:p>
          <a:endParaRPr lang="th-TH"/>
        </a:p>
      </dgm:t>
    </dgm:pt>
    <dgm:pt modelId="{18ADC875-3864-415D-8D1F-C7649BBBE472}" type="sibTrans" cxnId="{E72A4E1A-3C7E-488B-9D4D-5FEB4E464CB0}">
      <dgm:prSet/>
      <dgm:spPr/>
      <dgm:t>
        <a:bodyPr/>
        <a:lstStyle/>
        <a:p>
          <a:endParaRPr lang="th-TH"/>
        </a:p>
      </dgm:t>
    </dgm:pt>
    <dgm:pt modelId="{4A5A8FA1-7AE6-4865-96DB-0C49F263C52C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1 กระทง จำคุก  2  ปี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82985A68-D9F7-48F8-88EC-07E6B9B89616}" type="parTrans" cxnId="{10CB5B70-9AB1-4996-BD7D-11D577B21706}">
      <dgm:prSet/>
      <dgm:spPr/>
    </dgm:pt>
    <dgm:pt modelId="{6E10F7E3-0F79-46C6-AE42-A3EB6C893A2F}" type="sibTrans" cxnId="{10CB5B70-9AB1-4996-BD7D-11D577B21706}">
      <dgm:prSet/>
      <dgm:spPr/>
    </dgm:pt>
    <dgm:pt modelId="{06586D9C-1F24-48AC-97E9-EF260A81AF08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รับสารภาพลดโทษกึ่งหนึ่ง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B52B347F-A63B-4E6C-A8DF-B76E1409A1F2}" type="parTrans" cxnId="{2DD38934-B6D7-447E-8365-B841CCD6AB06}">
      <dgm:prSet/>
      <dgm:spPr/>
    </dgm:pt>
    <dgm:pt modelId="{58581C29-3A5F-40C4-856E-596C5993DD8F}" type="sibTrans" cxnId="{2DD38934-B6D7-447E-8365-B841CCD6AB06}">
      <dgm:prSet/>
      <dgm:spPr/>
    </dgm:pt>
    <dgm:pt modelId="{26229B35-9433-4203-A6B0-D76264D2EED8}">
      <dgm:prSet phldrT="[ข้อความ]" custT="1"/>
      <dgm:spPr/>
      <dgm:t>
        <a:bodyPr/>
        <a:lstStyle/>
        <a:p>
          <a:r>
            <a:rPr lang="th-TH" sz="3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ความผิดฐานยักยอก ม.352  แต่เป็นการยักยอกเงินชาวบ้าน ไม่ใช่ยักยอกเงินกองทุนฯ</a:t>
          </a:r>
          <a:endParaRPr lang="th-TH" sz="3200" dirty="0">
            <a:solidFill>
              <a:schemeClr val="tx1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B6FE005C-1252-41D1-B859-BDAE720B0825}" type="parTrans" cxnId="{88C4B139-F310-4880-96EC-678F29C33B4B}">
      <dgm:prSet/>
      <dgm:spPr/>
    </dgm:pt>
    <dgm:pt modelId="{D3BB2195-67C8-4B86-8C3C-991BA103ABE8}" type="sibTrans" cxnId="{88C4B139-F310-4880-96EC-678F29C33B4B}">
      <dgm:prSet/>
      <dgm:spPr/>
    </dgm:pt>
    <dgm:pt modelId="{99589818-B38B-42C2-99C7-10098C22787D}">
      <dgm:prSet phldrT="[ข้อความ]" custT="1"/>
      <dgm:spPr/>
      <dgm:t>
        <a:bodyPr/>
        <a:lstStyle/>
        <a:p>
          <a:r>
            <a:rPr lang="th-TH" sz="2800" dirty="0" smtClean="0">
              <a:latin typeface="TH SarabunIT๙" pitchFamily="34" charset="-34"/>
              <a:cs typeface="TH SarabunIT๙" pitchFamily="34" charset="-34"/>
            </a:rPr>
            <a:t>คืนเงิน 30,900 บาท แก่ผู้เสียหาย</a:t>
          </a:r>
          <a:endParaRPr lang="th-TH" sz="2800" dirty="0">
            <a:latin typeface="TH SarabunIT๙" pitchFamily="34" charset="-34"/>
            <a:cs typeface="TH SarabunIT๙" pitchFamily="34" charset="-34"/>
          </a:endParaRPr>
        </a:p>
      </dgm:t>
    </dgm:pt>
    <dgm:pt modelId="{8F7ECAF7-8565-47A3-9ECD-9D8B07037326}" type="parTrans" cxnId="{47B3BB98-1EB7-4BA1-83BC-1327E927B1DC}">
      <dgm:prSet/>
      <dgm:spPr/>
    </dgm:pt>
    <dgm:pt modelId="{7AB7A63E-160A-4E9F-BC45-5DB4A1093871}" type="sibTrans" cxnId="{47B3BB98-1EB7-4BA1-83BC-1327E927B1DC}">
      <dgm:prSet/>
      <dgm:spPr/>
    </dgm:pt>
    <dgm:pt modelId="{56785D4F-2924-488B-852A-04D3161039BF}">
      <dgm:prSet phldrT="[ข้อความ]" custT="1"/>
      <dgm:spPr/>
      <dgm:t>
        <a:bodyPr/>
        <a:lstStyle/>
        <a:p>
          <a:r>
            <a:rPr lang="th-TH" sz="3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อาจมีตัวการ/ผู้สนับสนุนร่วม</a:t>
          </a:r>
          <a:endParaRPr lang="th-TH" sz="3200" dirty="0">
            <a:solidFill>
              <a:schemeClr val="tx1"/>
            </a:solidFill>
            <a:latin typeface="TH SarabunIT๙" pitchFamily="34" charset="-34"/>
            <a:cs typeface="TH SarabunIT๙" pitchFamily="34" charset="-34"/>
          </a:endParaRPr>
        </a:p>
      </dgm:t>
    </dgm:pt>
    <dgm:pt modelId="{718C1D12-F356-4215-92DF-955371AB6518}" type="parTrans" cxnId="{9343E007-E639-4808-AD17-8CDD64B09261}">
      <dgm:prSet/>
      <dgm:spPr/>
    </dgm:pt>
    <dgm:pt modelId="{717398A2-1228-4CE2-B71B-E8B1C0340BF8}" type="sibTrans" cxnId="{9343E007-E639-4808-AD17-8CDD64B09261}">
      <dgm:prSet/>
      <dgm:spPr/>
    </dgm:pt>
    <dgm:pt modelId="{05C8B4A5-ED8A-4F25-B486-3EBEF2322FAB}" type="pres">
      <dgm:prSet presAssocID="{57D9856B-DDFC-426F-9762-16D445F73D45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C51700D5-8011-498E-8772-D7059B5947A2}" type="pres">
      <dgm:prSet presAssocID="{0919B9A1-4068-492A-B809-539A51E52ADD}" presName="circle1" presStyleLbl="node1" presStyleIdx="0" presStyleCnt="3" custLinFactNeighborX="872"/>
      <dgm:spPr/>
      <dgm:t>
        <a:bodyPr/>
        <a:lstStyle/>
        <a:p>
          <a:endParaRPr lang="th-TH"/>
        </a:p>
      </dgm:t>
    </dgm:pt>
    <dgm:pt modelId="{8BA39261-C970-478A-B0D2-E1AC068160D9}" type="pres">
      <dgm:prSet presAssocID="{0919B9A1-4068-492A-B809-539A51E52ADD}" presName="space" presStyleCnt="0"/>
      <dgm:spPr/>
      <dgm:t>
        <a:bodyPr/>
        <a:lstStyle/>
        <a:p>
          <a:endParaRPr lang="th-TH"/>
        </a:p>
      </dgm:t>
    </dgm:pt>
    <dgm:pt modelId="{8D4DE74F-1CC4-46ED-8F5F-AE591AEA62CC}" type="pres">
      <dgm:prSet presAssocID="{0919B9A1-4068-492A-B809-539A51E52ADD}" presName="rect1" presStyleLbl="alignAcc1" presStyleIdx="0" presStyleCnt="3" custScaleX="101484" custLinFactNeighborX="496"/>
      <dgm:spPr/>
      <dgm:t>
        <a:bodyPr/>
        <a:lstStyle/>
        <a:p>
          <a:endParaRPr lang="th-TH"/>
        </a:p>
      </dgm:t>
    </dgm:pt>
    <dgm:pt modelId="{E32D9360-5AF6-4756-B8D9-6F6BE02718A1}" type="pres">
      <dgm:prSet presAssocID="{A33CC0C0-E2CE-4FBD-9843-CC72FE7504B3}" presName="vertSpace2" presStyleLbl="node1" presStyleIdx="0" presStyleCnt="3"/>
      <dgm:spPr/>
      <dgm:t>
        <a:bodyPr/>
        <a:lstStyle/>
        <a:p>
          <a:endParaRPr lang="th-TH"/>
        </a:p>
      </dgm:t>
    </dgm:pt>
    <dgm:pt modelId="{5E2251C9-92FD-46FA-94A3-3D88B4CD6F90}" type="pres">
      <dgm:prSet presAssocID="{A33CC0C0-E2CE-4FBD-9843-CC72FE7504B3}" presName="circle2" presStyleLbl="node1" presStyleIdx="1" presStyleCnt="3"/>
      <dgm:spPr/>
      <dgm:t>
        <a:bodyPr/>
        <a:lstStyle/>
        <a:p>
          <a:endParaRPr lang="th-TH"/>
        </a:p>
      </dgm:t>
    </dgm:pt>
    <dgm:pt modelId="{1390A815-64C1-4381-8E27-9F2B75AD3263}" type="pres">
      <dgm:prSet presAssocID="{A33CC0C0-E2CE-4FBD-9843-CC72FE7504B3}" presName="rect2" presStyleLbl="alignAcc1" presStyleIdx="1" presStyleCnt="3"/>
      <dgm:spPr/>
      <dgm:t>
        <a:bodyPr/>
        <a:lstStyle/>
        <a:p>
          <a:endParaRPr lang="th-TH"/>
        </a:p>
      </dgm:t>
    </dgm:pt>
    <dgm:pt modelId="{67382181-E6C6-40DA-9747-BB360D64C38D}" type="pres">
      <dgm:prSet presAssocID="{338A442A-7755-4321-8DA7-D51C31A35C2E}" presName="vertSpace3" presStyleLbl="node1" presStyleIdx="1" presStyleCnt="3"/>
      <dgm:spPr/>
      <dgm:t>
        <a:bodyPr/>
        <a:lstStyle/>
        <a:p>
          <a:endParaRPr lang="th-TH"/>
        </a:p>
      </dgm:t>
    </dgm:pt>
    <dgm:pt modelId="{2D6AC19D-82AE-4C4E-998F-20106F88FBA8}" type="pres">
      <dgm:prSet presAssocID="{338A442A-7755-4321-8DA7-D51C31A35C2E}" presName="circle3" presStyleLbl="node1" presStyleIdx="2" presStyleCnt="3"/>
      <dgm:spPr/>
      <dgm:t>
        <a:bodyPr/>
        <a:lstStyle/>
        <a:p>
          <a:endParaRPr lang="th-TH"/>
        </a:p>
      </dgm:t>
    </dgm:pt>
    <dgm:pt modelId="{E5E0B0E8-66AD-4BAE-861F-6A27F4A18890}" type="pres">
      <dgm:prSet presAssocID="{338A442A-7755-4321-8DA7-D51C31A35C2E}" presName="rect3" presStyleLbl="alignAcc1" presStyleIdx="2" presStyleCnt="3" custScaleX="106093"/>
      <dgm:spPr/>
      <dgm:t>
        <a:bodyPr/>
        <a:lstStyle/>
        <a:p>
          <a:endParaRPr lang="th-TH"/>
        </a:p>
      </dgm:t>
    </dgm:pt>
    <dgm:pt modelId="{9FD9789D-62CE-43FA-BAE5-2073E2DA518C}" type="pres">
      <dgm:prSet presAssocID="{0919B9A1-4068-492A-B809-539A51E52ADD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1115E27-DC0E-4C8D-AE5F-5B96C20B77A2}" type="pres">
      <dgm:prSet presAssocID="{0919B9A1-4068-492A-B809-539A51E52ADD}" presName="rect1ChTx" presStyleLbl="alignAcc1" presStyleIdx="2" presStyleCnt="3" custScaleX="111807" custScaleY="12485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FDBE14F-C07B-4B50-89DF-D8958A3447E9}" type="pres">
      <dgm:prSet presAssocID="{A33CC0C0-E2CE-4FBD-9843-CC72FE7504B3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CF5B30F-DDA9-468A-A949-E6A08270CED8}" type="pres">
      <dgm:prSet presAssocID="{A33CC0C0-E2CE-4FBD-9843-CC72FE7504B3}" presName="rect2ChTx" presStyleLbl="alignAcc1" presStyleIdx="2" presStyleCnt="3" custScaleX="11037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E9DC5BF-B66E-48F7-B939-9D53AA627FA4}" type="pres">
      <dgm:prSet presAssocID="{338A442A-7755-4321-8DA7-D51C31A35C2E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6938BCB-988B-4491-AD43-939BE4558A04}" type="pres">
      <dgm:prSet presAssocID="{338A442A-7755-4321-8DA7-D51C31A35C2E}" presName="rect3ChTx" presStyleLbl="alignAcc1" presStyleIdx="2" presStyleCnt="3" custScaleX="104969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20BD43AE-CF9E-42EC-BC3E-29AB309817CD}" type="presOf" srcId="{4A5A8FA1-7AE6-4865-96DB-0C49F263C52C}" destId="{B1115E27-DC0E-4C8D-AE5F-5B96C20B77A2}" srcOrd="0" destOrd="1" presId="urn:microsoft.com/office/officeart/2005/8/layout/target3"/>
    <dgm:cxn modelId="{84156CF6-6CFA-4C34-837C-3404F38830E5}" type="presOf" srcId="{338A442A-7755-4321-8DA7-D51C31A35C2E}" destId="{E5E0B0E8-66AD-4BAE-861F-6A27F4A18890}" srcOrd="0" destOrd="0" presId="urn:microsoft.com/office/officeart/2005/8/layout/target3"/>
    <dgm:cxn modelId="{9D05BD94-D97D-4486-99EF-3CFDA7BDA749}" type="presOf" srcId="{F0CC4D6A-E9E3-4AC8-BFCC-4CEE1E834CE9}" destId="{B1115E27-DC0E-4C8D-AE5F-5B96C20B77A2}" srcOrd="0" destOrd="0" presId="urn:microsoft.com/office/officeart/2005/8/layout/target3"/>
    <dgm:cxn modelId="{E72A4E1A-3C7E-488B-9D4D-5FEB4E464CB0}" srcId="{338A442A-7755-4321-8DA7-D51C31A35C2E}" destId="{087A7F6C-3771-4A32-AB3A-F70E8B4B95E7}" srcOrd="0" destOrd="0" parTransId="{631807BC-C464-40DE-A70F-9160285C3F7B}" sibTransId="{18ADC875-3864-415D-8D1F-C7649BBBE472}"/>
    <dgm:cxn modelId="{3A804638-6137-4642-BE90-691989598721}" type="presOf" srcId="{0919B9A1-4068-492A-B809-539A51E52ADD}" destId="{8D4DE74F-1CC4-46ED-8F5F-AE591AEA62CC}" srcOrd="0" destOrd="0" presId="urn:microsoft.com/office/officeart/2005/8/layout/target3"/>
    <dgm:cxn modelId="{9AFCB7C9-7324-4E38-818F-8098201F65EC}" type="presOf" srcId="{0919B9A1-4068-492A-B809-539A51E52ADD}" destId="{9FD9789D-62CE-43FA-BAE5-2073E2DA518C}" srcOrd="1" destOrd="0" presId="urn:microsoft.com/office/officeart/2005/8/layout/target3"/>
    <dgm:cxn modelId="{10CB5B70-9AB1-4996-BD7D-11D577B21706}" srcId="{0919B9A1-4068-492A-B809-539A51E52ADD}" destId="{4A5A8FA1-7AE6-4865-96DB-0C49F263C52C}" srcOrd="1" destOrd="0" parTransId="{82985A68-D9F7-48F8-88EC-07E6B9B89616}" sibTransId="{6E10F7E3-0F79-46C6-AE42-A3EB6C893A2F}"/>
    <dgm:cxn modelId="{F0760A8D-0071-44A8-81AF-76BCD875DAEB}" type="presOf" srcId="{06586D9C-1F24-48AC-97E9-EF260A81AF08}" destId="{B1115E27-DC0E-4C8D-AE5F-5B96C20B77A2}" srcOrd="0" destOrd="2" presId="urn:microsoft.com/office/officeart/2005/8/layout/target3"/>
    <dgm:cxn modelId="{A8DB712F-0FF5-4B10-B80C-AF7E96187248}" type="presOf" srcId="{087A7F6C-3771-4A32-AB3A-F70E8B4B95E7}" destId="{46938BCB-988B-4491-AD43-939BE4558A04}" srcOrd="0" destOrd="0" presId="urn:microsoft.com/office/officeart/2005/8/layout/target3"/>
    <dgm:cxn modelId="{C4D42CFC-F4CC-4040-B624-A8FDC57E7361}" srcId="{57D9856B-DDFC-426F-9762-16D445F73D45}" destId="{0919B9A1-4068-492A-B809-539A51E52ADD}" srcOrd="0" destOrd="0" parTransId="{B46192A1-FD8C-4D0E-9FF7-308707321991}" sibTransId="{5BBFC310-FAA7-4334-A73E-5A5A6139190C}"/>
    <dgm:cxn modelId="{007122BA-AC1E-4D5D-B0BE-4F5D77E6D7F5}" srcId="{57D9856B-DDFC-426F-9762-16D445F73D45}" destId="{A33CC0C0-E2CE-4FBD-9843-CC72FE7504B3}" srcOrd="1" destOrd="0" parTransId="{719BCCF8-6DB2-43FC-8C9E-5EBE18914566}" sibTransId="{33401B44-5BAB-4DD2-A8E0-25ED992280D9}"/>
    <dgm:cxn modelId="{5DA46FFB-2964-4DBF-B628-6DEA8254AB0B}" type="presOf" srcId="{A33CC0C0-E2CE-4FBD-9843-CC72FE7504B3}" destId="{1390A815-64C1-4381-8E27-9F2B75AD3263}" srcOrd="0" destOrd="0" presId="urn:microsoft.com/office/officeart/2005/8/layout/target3"/>
    <dgm:cxn modelId="{6E7CA711-E84E-438F-8B6F-02C7364EBDBE}" type="presOf" srcId="{338A442A-7755-4321-8DA7-D51C31A35C2E}" destId="{BE9DC5BF-B66E-48F7-B939-9D53AA627FA4}" srcOrd="1" destOrd="0" presId="urn:microsoft.com/office/officeart/2005/8/layout/target3"/>
    <dgm:cxn modelId="{9343E007-E639-4808-AD17-8CDD64B09261}" srcId="{338A442A-7755-4321-8DA7-D51C31A35C2E}" destId="{56785D4F-2924-488B-852A-04D3161039BF}" srcOrd="1" destOrd="0" parTransId="{718C1D12-F356-4215-92DF-955371AB6518}" sibTransId="{717398A2-1228-4CE2-B71B-E8B1C0340BF8}"/>
    <dgm:cxn modelId="{47B3BB98-1EB7-4BA1-83BC-1327E927B1DC}" srcId="{0919B9A1-4068-492A-B809-539A51E52ADD}" destId="{99589818-B38B-42C2-99C7-10098C22787D}" srcOrd="3" destOrd="0" parTransId="{8F7ECAF7-8565-47A3-9ECD-9D8B07037326}" sibTransId="{7AB7A63E-160A-4E9F-BC45-5DB4A1093871}"/>
    <dgm:cxn modelId="{257F6D23-B197-44FB-8AD9-9221BCC1606B}" srcId="{0919B9A1-4068-492A-B809-539A51E52ADD}" destId="{F0CC4D6A-E9E3-4AC8-BFCC-4CEE1E834CE9}" srcOrd="0" destOrd="0" parTransId="{A75DF73C-7A50-4F7E-965C-68291DEEB1EC}" sibTransId="{8212E7C2-C59D-417B-9060-5EF25463CAB4}"/>
    <dgm:cxn modelId="{B4B8E35C-FB8F-4A3D-8C3E-20FE93800C4C}" type="presOf" srcId="{A33CC0C0-E2CE-4FBD-9843-CC72FE7504B3}" destId="{1FDBE14F-C07B-4B50-89DF-D8958A3447E9}" srcOrd="1" destOrd="0" presId="urn:microsoft.com/office/officeart/2005/8/layout/target3"/>
    <dgm:cxn modelId="{88C4B139-F310-4880-96EC-678F29C33B4B}" srcId="{A33CC0C0-E2CE-4FBD-9843-CC72FE7504B3}" destId="{26229B35-9433-4203-A6B0-D76264D2EED8}" srcOrd="0" destOrd="0" parTransId="{B6FE005C-1252-41D1-B859-BDAE720B0825}" sibTransId="{D3BB2195-67C8-4B86-8C3C-991BA103ABE8}"/>
    <dgm:cxn modelId="{C3C4344E-4C2A-426F-8256-FE6BB3C7B476}" type="presOf" srcId="{26229B35-9433-4203-A6B0-D76264D2EED8}" destId="{FCF5B30F-DDA9-468A-A949-E6A08270CED8}" srcOrd="0" destOrd="0" presId="urn:microsoft.com/office/officeart/2005/8/layout/target3"/>
    <dgm:cxn modelId="{D66F491F-4931-4677-A378-B0F04F3793E1}" type="presOf" srcId="{56785D4F-2924-488B-852A-04D3161039BF}" destId="{46938BCB-988B-4491-AD43-939BE4558A04}" srcOrd="0" destOrd="1" presId="urn:microsoft.com/office/officeart/2005/8/layout/target3"/>
    <dgm:cxn modelId="{B39B837A-E750-4F8F-B9D3-D656F859486B}" srcId="{57D9856B-DDFC-426F-9762-16D445F73D45}" destId="{338A442A-7755-4321-8DA7-D51C31A35C2E}" srcOrd="2" destOrd="0" parTransId="{03A63EAB-3FE2-4269-A3E3-9FB41D370762}" sibTransId="{B7FEACC8-206E-4786-9B68-75C17480AF48}"/>
    <dgm:cxn modelId="{2115E177-0B6F-4723-9BE4-B2888A4C3593}" type="presOf" srcId="{99589818-B38B-42C2-99C7-10098C22787D}" destId="{B1115E27-DC0E-4C8D-AE5F-5B96C20B77A2}" srcOrd="0" destOrd="3" presId="urn:microsoft.com/office/officeart/2005/8/layout/target3"/>
    <dgm:cxn modelId="{2DD38934-B6D7-447E-8365-B841CCD6AB06}" srcId="{0919B9A1-4068-492A-B809-539A51E52ADD}" destId="{06586D9C-1F24-48AC-97E9-EF260A81AF08}" srcOrd="2" destOrd="0" parTransId="{B52B347F-A63B-4E6C-A8DF-B76E1409A1F2}" sibTransId="{58581C29-3A5F-40C4-856E-596C5993DD8F}"/>
    <dgm:cxn modelId="{A166306D-C20A-4316-8449-15F86D96B002}" type="presOf" srcId="{57D9856B-DDFC-426F-9762-16D445F73D45}" destId="{05C8B4A5-ED8A-4F25-B486-3EBEF2322FAB}" srcOrd="0" destOrd="0" presId="urn:microsoft.com/office/officeart/2005/8/layout/target3"/>
    <dgm:cxn modelId="{8EA21EFE-6E8E-4372-AF48-7D97116C6EA4}" type="presParOf" srcId="{05C8B4A5-ED8A-4F25-B486-3EBEF2322FAB}" destId="{C51700D5-8011-498E-8772-D7059B5947A2}" srcOrd="0" destOrd="0" presId="urn:microsoft.com/office/officeart/2005/8/layout/target3"/>
    <dgm:cxn modelId="{14A0793E-7856-466C-AF39-43FA7766705C}" type="presParOf" srcId="{05C8B4A5-ED8A-4F25-B486-3EBEF2322FAB}" destId="{8BA39261-C970-478A-B0D2-E1AC068160D9}" srcOrd="1" destOrd="0" presId="urn:microsoft.com/office/officeart/2005/8/layout/target3"/>
    <dgm:cxn modelId="{58A38473-F8A2-42EC-8D7F-35879E17B213}" type="presParOf" srcId="{05C8B4A5-ED8A-4F25-B486-3EBEF2322FAB}" destId="{8D4DE74F-1CC4-46ED-8F5F-AE591AEA62CC}" srcOrd="2" destOrd="0" presId="urn:microsoft.com/office/officeart/2005/8/layout/target3"/>
    <dgm:cxn modelId="{561CBDF1-2D50-4F63-ACBF-E54A307CAFA4}" type="presParOf" srcId="{05C8B4A5-ED8A-4F25-B486-3EBEF2322FAB}" destId="{E32D9360-5AF6-4756-B8D9-6F6BE02718A1}" srcOrd="3" destOrd="0" presId="urn:microsoft.com/office/officeart/2005/8/layout/target3"/>
    <dgm:cxn modelId="{CF0AD217-727F-4CFF-939C-8942F4CA6E2B}" type="presParOf" srcId="{05C8B4A5-ED8A-4F25-B486-3EBEF2322FAB}" destId="{5E2251C9-92FD-46FA-94A3-3D88B4CD6F90}" srcOrd="4" destOrd="0" presId="urn:microsoft.com/office/officeart/2005/8/layout/target3"/>
    <dgm:cxn modelId="{EE531065-5D9C-44D8-AD4D-B2D1D2A695F7}" type="presParOf" srcId="{05C8B4A5-ED8A-4F25-B486-3EBEF2322FAB}" destId="{1390A815-64C1-4381-8E27-9F2B75AD3263}" srcOrd="5" destOrd="0" presId="urn:microsoft.com/office/officeart/2005/8/layout/target3"/>
    <dgm:cxn modelId="{751B6024-A027-49C5-A47A-5C2C9EC9260B}" type="presParOf" srcId="{05C8B4A5-ED8A-4F25-B486-3EBEF2322FAB}" destId="{67382181-E6C6-40DA-9747-BB360D64C38D}" srcOrd="6" destOrd="0" presId="urn:microsoft.com/office/officeart/2005/8/layout/target3"/>
    <dgm:cxn modelId="{CA41CECE-EE5A-4460-91B4-3151C8E6E5DE}" type="presParOf" srcId="{05C8B4A5-ED8A-4F25-B486-3EBEF2322FAB}" destId="{2D6AC19D-82AE-4C4E-998F-20106F88FBA8}" srcOrd="7" destOrd="0" presId="urn:microsoft.com/office/officeart/2005/8/layout/target3"/>
    <dgm:cxn modelId="{090AB3F6-88BB-4879-A5CA-7F8B38A7F6AB}" type="presParOf" srcId="{05C8B4A5-ED8A-4F25-B486-3EBEF2322FAB}" destId="{E5E0B0E8-66AD-4BAE-861F-6A27F4A18890}" srcOrd="8" destOrd="0" presId="urn:microsoft.com/office/officeart/2005/8/layout/target3"/>
    <dgm:cxn modelId="{743661A5-1C66-4560-B7E5-083D0F59F725}" type="presParOf" srcId="{05C8B4A5-ED8A-4F25-B486-3EBEF2322FAB}" destId="{9FD9789D-62CE-43FA-BAE5-2073E2DA518C}" srcOrd="9" destOrd="0" presId="urn:microsoft.com/office/officeart/2005/8/layout/target3"/>
    <dgm:cxn modelId="{032F9CA2-C6B0-4B45-90AD-9B81A0CEB97A}" type="presParOf" srcId="{05C8B4A5-ED8A-4F25-B486-3EBEF2322FAB}" destId="{B1115E27-DC0E-4C8D-AE5F-5B96C20B77A2}" srcOrd="10" destOrd="0" presId="urn:microsoft.com/office/officeart/2005/8/layout/target3"/>
    <dgm:cxn modelId="{AF2AFC32-1406-462B-9258-654B894D5AD8}" type="presParOf" srcId="{05C8B4A5-ED8A-4F25-B486-3EBEF2322FAB}" destId="{1FDBE14F-C07B-4B50-89DF-D8958A3447E9}" srcOrd="11" destOrd="0" presId="urn:microsoft.com/office/officeart/2005/8/layout/target3"/>
    <dgm:cxn modelId="{BCD0A84E-F8AA-4204-864C-996294B070E3}" type="presParOf" srcId="{05C8B4A5-ED8A-4F25-B486-3EBEF2322FAB}" destId="{FCF5B30F-DDA9-468A-A949-E6A08270CED8}" srcOrd="12" destOrd="0" presId="urn:microsoft.com/office/officeart/2005/8/layout/target3"/>
    <dgm:cxn modelId="{386B4528-4FE1-4074-B911-29F720D25942}" type="presParOf" srcId="{05C8B4A5-ED8A-4F25-B486-3EBEF2322FAB}" destId="{BE9DC5BF-B66E-48F7-B939-9D53AA627FA4}" srcOrd="13" destOrd="0" presId="urn:microsoft.com/office/officeart/2005/8/layout/target3"/>
    <dgm:cxn modelId="{D5B574C3-13D0-49E6-BEA0-127DAFE61E88}" type="presParOf" srcId="{05C8B4A5-ED8A-4F25-B486-3EBEF2322FAB}" destId="{46938BCB-988B-4491-AD43-939BE4558A04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2F2902-D951-48FE-80FA-2E1B14D591B2}">
      <dsp:nvSpPr>
        <dsp:cNvPr id="0" name=""/>
        <dsp:cNvSpPr/>
      </dsp:nvSpPr>
      <dsp:spPr>
        <a:xfrm>
          <a:off x="1985604" y="0"/>
          <a:ext cx="6143568" cy="6143568"/>
        </a:xfrm>
        <a:prstGeom prst="triangle">
          <a:avLst/>
        </a:prstGeom>
        <a:gradFill rotWithShape="1">
          <a:gsLst>
            <a:gs pos="0">
              <a:schemeClr val="accent4">
                <a:tint val="35000"/>
                <a:satMod val="253000"/>
              </a:schemeClr>
            </a:gs>
            <a:gs pos="50000">
              <a:schemeClr val="accent4">
                <a:tint val="42000"/>
                <a:satMod val="255000"/>
              </a:schemeClr>
            </a:gs>
            <a:gs pos="97000">
              <a:schemeClr val="accent4">
                <a:tint val="53000"/>
                <a:satMod val="260000"/>
              </a:schemeClr>
            </a:gs>
            <a:gs pos="100000">
              <a:schemeClr val="accent4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4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</dsp:sp>
    <dsp:sp modelId="{D2FFC803-0F4F-4C0E-BD19-D018F8A052CB}">
      <dsp:nvSpPr>
        <dsp:cNvPr id="0" name=""/>
        <dsp:cNvSpPr/>
      </dsp:nvSpPr>
      <dsp:spPr>
        <a:xfrm>
          <a:off x="4596621" y="615753"/>
          <a:ext cx="3993319" cy="1210082"/>
        </a:xfrm>
        <a:prstGeom prst="roundRect">
          <a:avLst/>
        </a:prstGeom>
        <a:gradFill rotWithShape="1">
          <a:gsLst>
            <a:gs pos="0">
              <a:schemeClr val="accent5">
                <a:tint val="35000"/>
                <a:satMod val="253000"/>
              </a:schemeClr>
            </a:gs>
            <a:gs pos="50000">
              <a:schemeClr val="accent5">
                <a:tint val="42000"/>
                <a:satMod val="255000"/>
              </a:schemeClr>
            </a:gs>
            <a:gs pos="97000">
              <a:schemeClr val="accent5">
                <a:tint val="53000"/>
                <a:satMod val="260000"/>
              </a:schemeClr>
            </a:gs>
            <a:gs pos="100000">
              <a:schemeClr val="accent5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5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/>
            <a:t> </a:t>
          </a:r>
          <a:br>
            <a:rPr lang="th-TH" sz="3200" kern="1200" dirty="0" smtClean="0"/>
          </a:br>
          <a:r>
            <a:rPr lang="th-TH" sz="4800" b="1" kern="1200" dirty="0" smtClean="0">
              <a:solidFill>
                <a:srgbClr val="140666"/>
              </a:solidFill>
              <a:latin typeface="TH SarabunIT๙" pitchFamily="34" charset="-34"/>
              <a:cs typeface="TH SarabunIT๙" pitchFamily="34" charset="-34"/>
            </a:rPr>
            <a:t>หนี้ค้างชำระ</a:t>
          </a:r>
          <a:endParaRPr lang="th-TH" sz="4800" b="1" kern="1200" dirty="0">
            <a:solidFill>
              <a:srgbClr val="140666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4655692" y="674824"/>
        <a:ext cx="3875177" cy="1091940"/>
      </dsp:txXfrm>
    </dsp:sp>
    <dsp:sp modelId="{E63E106D-B51D-44C7-B80F-CBCE396D8D42}">
      <dsp:nvSpPr>
        <dsp:cNvPr id="0" name=""/>
        <dsp:cNvSpPr/>
      </dsp:nvSpPr>
      <dsp:spPr>
        <a:xfrm>
          <a:off x="4608441" y="2166161"/>
          <a:ext cx="3993319" cy="2244609"/>
        </a:xfrm>
        <a:prstGeom prst="roundRect">
          <a:avLst/>
        </a:prstGeom>
        <a:gradFill rotWithShape="1">
          <a:gsLst>
            <a:gs pos="0">
              <a:schemeClr val="accent5">
                <a:tint val="35000"/>
                <a:satMod val="253000"/>
              </a:schemeClr>
            </a:gs>
            <a:gs pos="50000">
              <a:schemeClr val="accent5">
                <a:tint val="42000"/>
                <a:satMod val="255000"/>
              </a:schemeClr>
            </a:gs>
            <a:gs pos="97000">
              <a:schemeClr val="accent5">
                <a:tint val="53000"/>
                <a:satMod val="260000"/>
              </a:schemeClr>
            </a:gs>
            <a:gs pos="100000">
              <a:schemeClr val="accent5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5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600" kern="1200" dirty="0" smtClean="0"/>
            <a:t/>
          </a:r>
          <a:br>
            <a:rPr lang="th-TH" sz="1600" kern="1200" dirty="0" smtClean="0"/>
          </a:br>
          <a: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1. ความเป็นมา</a:t>
          </a:r>
          <a:b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</a:br>
          <a: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2. ฐานอำนาจ/บทบาทหน้าที่</a:t>
          </a:r>
          <a:b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</a:br>
          <a: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3. การบริหารจัดการหนี้ค้างชำระ</a:t>
          </a:r>
          <a:b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</a:br>
          <a: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4. แนวทางปฏิบัติ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500" kern="1200" dirty="0"/>
        </a:p>
      </dsp:txBody>
      <dsp:txXfrm>
        <a:off x="4718014" y="2275734"/>
        <a:ext cx="3774173" cy="2025463"/>
      </dsp:txXfrm>
    </dsp:sp>
    <dsp:sp modelId="{5329F7C3-48B3-4DC7-BC71-9FE2BC8670F9}">
      <dsp:nvSpPr>
        <dsp:cNvPr id="0" name=""/>
        <dsp:cNvSpPr/>
      </dsp:nvSpPr>
      <dsp:spPr>
        <a:xfrm>
          <a:off x="4596621" y="4732838"/>
          <a:ext cx="3993319" cy="1270408"/>
        </a:xfrm>
        <a:prstGeom prst="roundRect">
          <a:avLst/>
        </a:prstGeom>
        <a:gradFill rotWithShape="1">
          <a:gsLst>
            <a:gs pos="0">
              <a:schemeClr val="accent5">
                <a:tint val="35000"/>
                <a:satMod val="253000"/>
              </a:schemeClr>
            </a:gs>
            <a:gs pos="50000">
              <a:schemeClr val="accent5">
                <a:tint val="42000"/>
                <a:satMod val="255000"/>
              </a:schemeClr>
            </a:gs>
            <a:gs pos="97000">
              <a:schemeClr val="accent5">
                <a:tint val="53000"/>
                <a:satMod val="260000"/>
              </a:schemeClr>
            </a:gs>
            <a:gs pos="100000">
              <a:schemeClr val="accent5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5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คำพิพากษา/กรณีศึกษา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ตอบปัญหา</a:t>
          </a:r>
          <a:endParaRPr lang="th-TH" sz="3600" kern="1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4658637" y="4794854"/>
        <a:ext cx="3869287" cy="11463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E50BBF-E98D-4DCE-B252-1F875E1ADD34}">
      <dsp:nvSpPr>
        <dsp:cNvPr id="0" name=""/>
        <dsp:cNvSpPr/>
      </dsp:nvSpPr>
      <dsp:spPr>
        <a:xfrm>
          <a:off x="0" y="1602520"/>
          <a:ext cx="10440988" cy="1333418"/>
        </a:xfrm>
        <a:prstGeom prst="roundRect">
          <a:avLst/>
        </a:prstGeom>
        <a:gradFill rotWithShape="1">
          <a:gsLst>
            <a:gs pos="0">
              <a:schemeClr val="accent1">
                <a:tint val="35000"/>
                <a:satMod val="253000"/>
              </a:schemeClr>
            </a:gs>
            <a:gs pos="50000">
              <a:schemeClr val="accent1">
                <a:tint val="42000"/>
                <a:satMod val="255000"/>
              </a:schemeClr>
            </a:gs>
            <a:gs pos="97000">
              <a:schemeClr val="accent1">
                <a:tint val="53000"/>
                <a:satMod val="260000"/>
              </a:schemeClr>
            </a:gs>
            <a:gs pos="100000">
              <a:schemeClr val="accent1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300" b="1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กองทุนเดิม</a:t>
          </a:r>
          <a:r>
            <a:rPr lang="th-TH" sz="33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...สำนักเลขาธิการนายกรัฐมนตรี+ อธิบดีกรมการพัฒนาชุมชน..2556 - 2559</a:t>
          </a:r>
          <a:endParaRPr lang="th-TH" sz="3300" kern="1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65092" y="1667612"/>
        <a:ext cx="10310804" cy="1203234"/>
      </dsp:txXfrm>
    </dsp:sp>
    <dsp:sp modelId="{7B9699A4-F866-494F-BAB3-FD150770A589}">
      <dsp:nvSpPr>
        <dsp:cNvPr id="0" name=""/>
        <dsp:cNvSpPr/>
      </dsp:nvSpPr>
      <dsp:spPr>
        <a:xfrm>
          <a:off x="0" y="1527948"/>
          <a:ext cx="10440988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1501" tIns="64770" rIns="362712" bIns="6477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th-TH" sz="5100" kern="1200" dirty="0">
            <a:latin typeface="TH SarabunIT๙" pitchFamily="34" charset="-34"/>
            <a:cs typeface="TH SarabunIT๙" pitchFamily="34" charset="-34"/>
          </a:endParaRPr>
        </a:p>
      </dsp:txBody>
      <dsp:txXfrm>
        <a:off x="0" y="1527948"/>
        <a:ext cx="10440988" cy="1076400"/>
      </dsp:txXfrm>
    </dsp:sp>
    <dsp:sp modelId="{239803E7-4F33-4FC3-BAAA-E2C64E3F78C5}">
      <dsp:nvSpPr>
        <dsp:cNvPr id="0" name=""/>
        <dsp:cNvSpPr/>
      </dsp:nvSpPr>
      <dsp:spPr>
        <a:xfrm>
          <a:off x="0" y="472115"/>
          <a:ext cx="10440988" cy="1204060"/>
        </a:xfrm>
        <a:prstGeom prst="roundRect">
          <a:avLst/>
        </a:prstGeom>
        <a:gradFill rotWithShape="1">
          <a:gsLst>
            <a:gs pos="0">
              <a:schemeClr val="accent1">
                <a:tint val="35000"/>
                <a:satMod val="253000"/>
              </a:schemeClr>
            </a:gs>
            <a:gs pos="50000">
              <a:schemeClr val="accent1">
                <a:tint val="42000"/>
                <a:satMod val="255000"/>
              </a:schemeClr>
            </a:gs>
            <a:gs pos="97000">
              <a:schemeClr val="accent1">
                <a:tint val="53000"/>
                <a:satMod val="260000"/>
              </a:schemeClr>
            </a:gs>
            <a:gs pos="100000">
              <a:schemeClr val="accent1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กองทุนแรก...</a:t>
          </a:r>
          <a:r>
            <a:rPr lang="th-TH" sz="36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สำนักเลขาธิการนายกรัฐมนตรี+ กระทรวงการพัฒนาสังคมฯ...2555</a:t>
          </a:r>
          <a:endParaRPr lang="th-TH" sz="3600" kern="1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58777" y="530892"/>
        <a:ext cx="10323434" cy="1086506"/>
      </dsp:txXfrm>
    </dsp:sp>
    <dsp:sp modelId="{A4A42DEB-E308-4965-848B-CAA8EC7EE690}">
      <dsp:nvSpPr>
        <dsp:cNvPr id="0" name=""/>
        <dsp:cNvSpPr/>
      </dsp:nvSpPr>
      <dsp:spPr>
        <a:xfrm>
          <a:off x="0" y="3838536"/>
          <a:ext cx="10440988" cy="2556450"/>
        </a:xfrm>
        <a:prstGeom prst="rect">
          <a:avLst/>
        </a:prstGeom>
        <a:gradFill rotWithShape="1">
          <a:gsLst>
            <a:gs pos="0">
              <a:schemeClr val="accent3">
                <a:tint val="35000"/>
                <a:satMod val="253000"/>
              </a:schemeClr>
            </a:gs>
            <a:gs pos="50000">
              <a:schemeClr val="accent3">
                <a:tint val="42000"/>
                <a:satMod val="255000"/>
              </a:schemeClr>
            </a:gs>
            <a:gs pos="97000">
              <a:schemeClr val="accent3">
                <a:tint val="53000"/>
                <a:satMod val="260000"/>
              </a:schemeClr>
            </a:gs>
            <a:gs pos="100000">
              <a:schemeClr val="accent3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3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31501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พระราชบัญญัติการบริหารทุนหมุนเวียน พ.ศ.2558</a:t>
          </a:r>
          <a:endParaRPr lang="th-TH" sz="3200" kern="1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ข้อบังคับคณะกรรมการบริหารกองทุนพัฒนาบทบาทสตรี</a:t>
          </a:r>
          <a:endParaRPr lang="th-TH" sz="3200" kern="1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หลักเกณฑ์ วิธีการ เงื่อนไข เกี่ยวกับการใช้จ่ายเงินฯ...</a:t>
          </a:r>
          <a:endParaRPr lang="th-TH" sz="3200" kern="1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คำสั่งคณะกรรมการบริหารกองทุนพัฒนาบทบาทสตรี...</a:t>
          </a:r>
          <a:endParaRPr lang="th-TH" sz="3200" kern="1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h-TH" sz="3200" kern="1200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rPr>
            <a:t>พระราชบัญญัติระเบียบบริหารราชการแผ่นดิน/กฎกระทรวงแบ่งส่วนราชการกรมฯ </a:t>
          </a:r>
          <a:endParaRPr lang="th-TH" sz="3200" kern="1200" dirty="0">
            <a:solidFill>
              <a:srgbClr val="0000FF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0" y="3838536"/>
        <a:ext cx="10440988" cy="25564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5C7DBC-BBAB-4A85-AF9F-3B5E767DCA90}">
      <dsp:nvSpPr>
        <dsp:cNvPr id="0" name=""/>
        <dsp:cNvSpPr/>
      </dsp:nvSpPr>
      <dsp:spPr>
        <a:xfrm rot="5400000">
          <a:off x="3835645" y="-1178100"/>
          <a:ext cx="1600892" cy="436338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900" kern="1200" dirty="0" smtClean="0"/>
            <a:t>กลั่นกรอง/เห็นชอบ/อนุมัติ </a:t>
          </a:r>
          <a:endParaRPr lang="th-TH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900" kern="1200" dirty="0" smtClean="0"/>
            <a:t>เป็นไปตามวัตถุประสงค์กองทุนฯ</a:t>
          </a:r>
          <a:endParaRPr lang="th-TH" sz="2900" kern="1200" dirty="0"/>
        </a:p>
      </dsp:txBody>
      <dsp:txXfrm rot="-5400000">
        <a:off x="2454402" y="281292"/>
        <a:ext cx="4285231" cy="1444594"/>
      </dsp:txXfrm>
    </dsp:sp>
    <dsp:sp modelId="{57F91C95-DED8-4F2D-BCCE-7E720A2D6C09}">
      <dsp:nvSpPr>
        <dsp:cNvPr id="0" name=""/>
        <dsp:cNvSpPr/>
      </dsp:nvSpPr>
      <dsp:spPr>
        <a:xfrm>
          <a:off x="0" y="3031"/>
          <a:ext cx="2454401" cy="200111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latin typeface="TH SarabunIT๙" pitchFamily="34" charset="-34"/>
              <a:cs typeface="TH SarabunIT๙" pitchFamily="34" charset="-34"/>
            </a:rPr>
            <a:t>ก่อนเป็นหนี้</a:t>
          </a:r>
          <a:endParaRPr lang="th-TH" sz="3600" b="1" kern="1200" dirty="0">
            <a:latin typeface="TH SarabunIT๙" pitchFamily="34" charset="-34"/>
            <a:cs typeface="TH SarabunIT๙" pitchFamily="34" charset="-34"/>
          </a:endParaRPr>
        </a:p>
      </dsp:txBody>
      <dsp:txXfrm>
        <a:off x="97686" y="100717"/>
        <a:ext cx="2259029" cy="1805744"/>
      </dsp:txXfrm>
    </dsp:sp>
    <dsp:sp modelId="{79742541-A3E9-4580-B747-4B252CE459A1}">
      <dsp:nvSpPr>
        <dsp:cNvPr id="0" name=""/>
        <dsp:cNvSpPr/>
      </dsp:nvSpPr>
      <dsp:spPr>
        <a:xfrm rot="5400000">
          <a:off x="3835645" y="923071"/>
          <a:ext cx="1600892" cy="4363380"/>
        </a:xfrm>
        <a:prstGeom prst="round2SameRect">
          <a:avLst/>
        </a:prstGeom>
        <a:solidFill>
          <a:schemeClr val="accent5">
            <a:tint val="40000"/>
            <a:alpha val="90000"/>
            <a:hueOff val="6503817"/>
            <a:satOff val="-3248"/>
            <a:lumOff val="153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6503817"/>
              <a:satOff val="-3248"/>
              <a:lumOff val="1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900" kern="1200" dirty="0" smtClean="0"/>
            <a:t>หนี้เงิน ..ชำระหนี้ตามกำหนด </a:t>
          </a:r>
          <a:endParaRPr lang="th-TH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900" kern="1200" dirty="0" smtClean="0"/>
            <a:t>หนี้การกระทำ..ตามเสนอโครงการ</a:t>
          </a:r>
          <a:endParaRPr lang="th-TH" sz="2900" kern="1200" dirty="0"/>
        </a:p>
      </dsp:txBody>
      <dsp:txXfrm rot="-5400000">
        <a:off x="2454402" y="2382464"/>
        <a:ext cx="4285231" cy="1444594"/>
      </dsp:txXfrm>
    </dsp:sp>
    <dsp:sp modelId="{43D364B9-FEC2-4F3D-9C34-FB1367495B1E}">
      <dsp:nvSpPr>
        <dsp:cNvPr id="0" name=""/>
        <dsp:cNvSpPr/>
      </dsp:nvSpPr>
      <dsp:spPr>
        <a:xfrm>
          <a:off x="0" y="2104203"/>
          <a:ext cx="2454401" cy="2001116"/>
        </a:xfrm>
        <a:prstGeom prst="roundRect">
          <a:avLst/>
        </a:prstGeom>
        <a:solidFill>
          <a:schemeClr val="accent5">
            <a:hueOff val="5941847"/>
            <a:satOff val="-30260"/>
            <a:lumOff val="5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/>
            <a:t>ขณะเป็นหนี้</a:t>
          </a:r>
          <a:endParaRPr lang="th-TH" sz="3600" b="1" kern="1200" dirty="0"/>
        </a:p>
      </dsp:txBody>
      <dsp:txXfrm>
        <a:off x="97686" y="2201889"/>
        <a:ext cx="2259029" cy="1805744"/>
      </dsp:txXfrm>
    </dsp:sp>
    <dsp:sp modelId="{3CB56845-BA4C-4BB2-A35D-E0107C6629CC}">
      <dsp:nvSpPr>
        <dsp:cNvPr id="0" name=""/>
        <dsp:cNvSpPr/>
      </dsp:nvSpPr>
      <dsp:spPr>
        <a:xfrm rot="5400000">
          <a:off x="3835645" y="3024243"/>
          <a:ext cx="1600892" cy="4363380"/>
        </a:xfrm>
        <a:prstGeom prst="round2SameRect">
          <a:avLst/>
        </a:prstGeom>
        <a:solidFill>
          <a:schemeClr val="accent5">
            <a:tint val="40000"/>
            <a:alpha val="90000"/>
            <a:hueOff val="13007634"/>
            <a:satOff val="-6496"/>
            <a:lumOff val="306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13007634"/>
              <a:satOff val="-6496"/>
              <a:lumOff val="3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900" kern="1200" dirty="0" smtClean="0"/>
            <a:t>ผิดนัด/รับสภาพหนี้/ประนอมหนี้</a:t>
          </a:r>
          <a:endParaRPr lang="th-TH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900" kern="1200" dirty="0" smtClean="0"/>
            <a:t>ดำเนินคดี/บังคับคดี/สืบทรัพย์/หนี้สูญ</a:t>
          </a:r>
          <a:endParaRPr lang="th-TH" sz="2900" kern="1200" dirty="0"/>
        </a:p>
      </dsp:txBody>
      <dsp:txXfrm rot="-5400000">
        <a:off x="2454402" y="4483636"/>
        <a:ext cx="4285231" cy="1444594"/>
      </dsp:txXfrm>
    </dsp:sp>
    <dsp:sp modelId="{162F35A6-002C-48C8-889D-85B9AF2DC1AD}">
      <dsp:nvSpPr>
        <dsp:cNvPr id="0" name=""/>
        <dsp:cNvSpPr/>
      </dsp:nvSpPr>
      <dsp:spPr>
        <a:xfrm>
          <a:off x="0" y="4205375"/>
          <a:ext cx="2454401" cy="2001116"/>
        </a:xfrm>
        <a:prstGeom prst="roundRect">
          <a:avLst/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latin typeface="TH SarabunIT๙" pitchFamily="34" charset="-34"/>
              <a:cs typeface="TH SarabunIT๙" pitchFamily="34" charset="-34"/>
            </a:rPr>
            <a:t>หลัง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b="1" kern="1200" dirty="0" smtClean="0">
              <a:latin typeface="TH SarabunIT๙" pitchFamily="34" charset="-34"/>
              <a:cs typeface="TH SarabunIT๙" pitchFamily="34" charset="-34"/>
            </a:rPr>
            <a:t>เป็นหนี้ค้างชำระ</a:t>
          </a:r>
          <a:endParaRPr lang="th-TH" sz="3600" b="1" kern="1200" dirty="0">
            <a:latin typeface="TH SarabunIT๙" pitchFamily="34" charset="-34"/>
            <a:cs typeface="TH SarabunIT๙" pitchFamily="34" charset="-34"/>
          </a:endParaRPr>
        </a:p>
      </dsp:txBody>
      <dsp:txXfrm>
        <a:off x="97686" y="4303061"/>
        <a:ext cx="2259029" cy="18057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5C7DBC-BBAB-4A85-AF9F-3B5E767DCA90}">
      <dsp:nvSpPr>
        <dsp:cNvPr id="0" name=""/>
        <dsp:cNvSpPr/>
      </dsp:nvSpPr>
      <dsp:spPr>
        <a:xfrm rot="5400000">
          <a:off x="3835645" y="-1178100"/>
          <a:ext cx="1600892" cy="436338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100" kern="1200" dirty="0" smtClean="0"/>
            <a:t> รวบรวมข้อเท็จจริง</a:t>
          </a:r>
          <a:endParaRPr lang="th-TH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100" kern="1200" dirty="0" smtClean="0"/>
            <a:t>รายงานผู้ว่าราชการ ฯ /อธิบดีฯ</a:t>
          </a:r>
          <a:endParaRPr lang="th-TH" sz="3100" kern="1200" dirty="0"/>
        </a:p>
      </dsp:txBody>
      <dsp:txXfrm rot="-5400000">
        <a:off x="2454402" y="281292"/>
        <a:ext cx="4285231" cy="1444594"/>
      </dsp:txXfrm>
    </dsp:sp>
    <dsp:sp modelId="{57F91C95-DED8-4F2D-BCCE-7E720A2D6C09}">
      <dsp:nvSpPr>
        <dsp:cNvPr id="0" name=""/>
        <dsp:cNvSpPr/>
      </dsp:nvSpPr>
      <dsp:spPr>
        <a:xfrm>
          <a:off x="0" y="3031"/>
          <a:ext cx="2454401" cy="200111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kern="1200" dirty="0" smtClean="0"/>
            <a:t>ก่อนแจ้งความ</a:t>
          </a:r>
          <a:endParaRPr lang="th-TH" sz="3600" kern="1200" dirty="0"/>
        </a:p>
      </dsp:txBody>
      <dsp:txXfrm>
        <a:off x="97686" y="100717"/>
        <a:ext cx="2259029" cy="1805744"/>
      </dsp:txXfrm>
    </dsp:sp>
    <dsp:sp modelId="{79742541-A3E9-4580-B747-4B252CE459A1}">
      <dsp:nvSpPr>
        <dsp:cNvPr id="0" name=""/>
        <dsp:cNvSpPr/>
      </dsp:nvSpPr>
      <dsp:spPr>
        <a:xfrm rot="5400000">
          <a:off x="3835645" y="923071"/>
          <a:ext cx="1600892" cy="4363380"/>
        </a:xfrm>
        <a:prstGeom prst="round2SameRect">
          <a:avLst/>
        </a:prstGeom>
        <a:solidFill>
          <a:schemeClr val="accent5">
            <a:tint val="40000"/>
            <a:alpha val="90000"/>
            <a:hueOff val="6503817"/>
            <a:satOff val="-3248"/>
            <a:lumOff val="153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6503817"/>
              <a:satOff val="-3248"/>
              <a:lumOff val="1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100" kern="1200" dirty="0" smtClean="0"/>
            <a:t>พัฒนาการจังหวัด...ร้องทุกข์ </a:t>
          </a:r>
          <a:endParaRPr lang="th-TH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100" kern="1200" dirty="0" smtClean="0"/>
            <a:t>สมาชิกลูกหนี้...ร้องทุกข์</a:t>
          </a:r>
          <a:endParaRPr lang="th-TH" sz="3100" kern="1200" dirty="0"/>
        </a:p>
      </dsp:txBody>
      <dsp:txXfrm rot="-5400000">
        <a:off x="2454402" y="2382464"/>
        <a:ext cx="4285231" cy="1444594"/>
      </dsp:txXfrm>
    </dsp:sp>
    <dsp:sp modelId="{43D364B9-FEC2-4F3D-9C34-FB1367495B1E}">
      <dsp:nvSpPr>
        <dsp:cNvPr id="0" name=""/>
        <dsp:cNvSpPr/>
      </dsp:nvSpPr>
      <dsp:spPr>
        <a:xfrm>
          <a:off x="0" y="2104203"/>
          <a:ext cx="2454401" cy="2001116"/>
        </a:xfrm>
        <a:prstGeom prst="roundRect">
          <a:avLst/>
        </a:prstGeom>
        <a:solidFill>
          <a:schemeClr val="accent5">
            <a:hueOff val="5941847"/>
            <a:satOff val="-30260"/>
            <a:lumOff val="55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th-TH" sz="3600" kern="1200" dirty="0" smtClean="0"/>
            <a:t>แจ้งความ    ร้องทุกข์</a:t>
          </a:r>
          <a:endParaRPr lang="th-TH" sz="3600" kern="1200" dirty="0"/>
        </a:p>
      </dsp:txBody>
      <dsp:txXfrm>
        <a:off x="97686" y="2201889"/>
        <a:ext cx="2259029" cy="1805744"/>
      </dsp:txXfrm>
    </dsp:sp>
    <dsp:sp modelId="{3CB56845-BA4C-4BB2-A35D-E0107C6629CC}">
      <dsp:nvSpPr>
        <dsp:cNvPr id="0" name=""/>
        <dsp:cNvSpPr/>
      </dsp:nvSpPr>
      <dsp:spPr>
        <a:xfrm rot="5400000">
          <a:off x="3835645" y="3024243"/>
          <a:ext cx="1600892" cy="4363380"/>
        </a:xfrm>
        <a:prstGeom prst="round2SameRect">
          <a:avLst/>
        </a:prstGeom>
        <a:solidFill>
          <a:schemeClr val="accent5">
            <a:tint val="40000"/>
            <a:alpha val="90000"/>
            <a:hueOff val="13007634"/>
            <a:satOff val="-6496"/>
            <a:lumOff val="306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13007634"/>
              <a:satOff val="-6496"/>
              <a:lumOff val="3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100" kern="1200" dirty="0" smtClean="0"/>
            <a:t>พิจารณา/พิพากษา</a:t>
          </a:r>
          <a:endParaRPr lang="th-TH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100" kern="1200" dirty="0" smtClean="0"/>
            <a:t>บังคับคดี/สืบทรัพย์/จำหน่ายหนี้สูญ</a:t>
          </a:r>
          <a:endParaRPr lang="th-TH" sz="3100" kern="1200" dirty="0"/>
        </a:p>
      </dsp:txBody>
      <dsp:txXfrm rot="-5400000">
        <a:off x="2454402" y="4483636"/>
        <a:ext cx="4285231" cy="1444594"/>
      </dsp:txXfrm>
    </dsp:sp>
    <dsp:sp modelId="{162F35A6-002C-48C8-889D-85B9AF2DC1AD}">
      <dsp:nvSpPr>
        <dsp:cNvPr id="0" name=""/>
        <dsp:cNvSpPr/>
      </dsp:nvSpPr>
      <dsp:spPr>
        <a:xfrm>
          <a:off x="0" y="4205375"/>
          <a:ext cx="2454401" cy="2001116"/>
        </a:xfrm>
        <a:prstGeom prst="roundRect">
          <a:avLst/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/>
            <a:t>ฟ้องศาล</a:t>
          </a:r>
          <a:endParaRPr lang="th-TH" sz="3200" kern="1200" dirty="0"/>
        </a:p>
      </dsp:txBody>
      <dsp:txXfrm>
        <a:off x="97686" y="4303061"/>
        <a:ext cx="2259029" cy="18057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700D5-8011-498E-8772-D7059B5947A2}">
      <dsp:nvSpPr>
        <dsp:cNvPr id="0" name=""/>
        <dsp:cNvSpPr/>
      </dsp:nvSpPr>
      <dsp:spPr>
        <a:xfrm>
          <a:off x="27512" y="57620"/>
          <a:ext cx="6264592" cy="626459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D4DE74F-1CC4-46ED-8F5F-AE591AEA62CC}">
      <dsp:nvSpPr>
        <dsp:cNvPr id="0" name=""/>
        <dsp:cNvSpPr/>
      </dsp:nvSpPr>
      <dsp:spPr>
        <a:xfrm>
          <a:off x="3050950" y="57620"/>
          <a:ext cx="7417152" cy="62645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ศาลแขวง..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คดีหมายเลขดำที่ 1450/59 </a:t>
          </a:r>
          <a:r>
            <a:rPr lang="th-TH" sz="3200" kern="1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คดีหมายเลขแดงที่1377/59</a:t>
          </a:r>
          <a:endParaRPr lang="th-TH" sz="3200" kern="1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3050950" y="57620"/>
        <a:ext cx="3708576" cy="1879381"/>
      </dsp:txXfrm>
    </dsp:sp>
    <dsp:sp modelId="{5E2251C9-92FD-46FA-94A3-3D88B4CD6F90}">
      <dsp:nvSpPr>
        <dsp:cNvPr id="0" name=""/>
        <dsp:cNvSpPr/>
      </dsp:nvSpPr>
      <dsp:spPr>
        <a:xfrm>
          <a:off x="1069190" y="1937002"/>
          <a:ext cx="4071981" cy="407198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-8413219"/>
                <a:satOff val="-4326"/>
                <a:lumOff val="-1863"/>
                <a:alphaOff val="0"/>
                <a:tint val="35000"/>
                <a:satMod val="253000"/>
              </a:schemeClr>
            </a:gs>
            <a:gs pos="50000">
              <a:schemeClr val="accent3">
                <a:hueOff val="-8413219"/>
                <a:satOff val="-4326"/>
                <a:lumOff val="-1863"/>
                <a:alphaOff val="0"/>
                <a:tint val="42000"/>
                <a:satMod val="255000"/>
              </a:schemeClr>
            </a:gs>
            <a:gs pos="97000">
              <a:schemeClr val="accent3">
                <a:hueOff val="-8413219"/>
                <a:satOff val="-4326"/>
                <a:lumOff val="-1863"/>
                <a:alphaOff val="0"/>
                <a:tint val="53000"/>
                <a:satMod val="260000"/>
              </a:schemeClr>
            </a:gs>
            <a:gs pos="100000">
              <a:schemeClr val="accent3">
                <a:hueOff val="-8413219"/>
                <a:satOff val="-4326"/>
                <a:lumOff val="-1863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390A815-64C1-4381-8E27-9F2B75AD3263}">
      <dsp:nvSpPr>
        <dsp:cNvPr id="0" name=""/>
        <dsp:cNvSpPr/>
      </dsp:nvSpPr>
      <dsp:spPr>
        <a:xfrm>
          <a:off x="3105181" y="1937002"/>
          <a:ext cx="7308691" cy="40719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8413219"/>
              <a:satOff val="-4326"/>
              <a:lumOff val="-186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ศาลจังหวัด...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คดีหมายเลขดำที่ 123/60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283/60</a:t>
          </a:r>
          <a:endParaRPr lang="th-TH" sz="3200" kern="1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3105181" y="1937002"/>
        <a:ext cx="3654345" cy="1879375"/>
      </dsp:txXfrm>
    </dsp:sp>
    <dsp:sp modelId="{2D6AC19D-82AE-4C4E-998F-20106F88FBA8}">
      <dsp:nvSpPr>
        <dsp:cNvPr id="0" name=""/>
        <dsp:cNvSpPr/>
      </dsp:nvSpPr>
      <dsp:spPr>
        <a:xfrm>
          <a:off x="2165493" y="3816378"/>
          <a:ext cx="1879375" cy="187937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-16826439"/>
                <a:satOff val="-8652"/>
                <a:lumOff val="-3725"/>
                <a:alphaOff val="0"/>
                <a:tint val="35000"/>
                <a:satMod val="253000"/>
              </a:schemeClr>
            </a:gs>
            <a:gs pos="50000">
              <a:schemeClr val="accent3">
                <a:hueOff val="-16826439"/>
                <a:satOff val="-8652"/>
                <a:lumOff val="-3725"/>
                <a:alphaOff val="0"/>
                <a:tint val="42000"/>
                <a:satMod val="255000"/>
              </a:schemeClr>
            </a:gs>
            <a:gs pos="97000">
              <a:schemeClr val="accent3">
                <a:hueOff val="-16826439"/>
                <a:satOff val="-8652"/>
                <a:lumOff val="-3725"/>
                <a:alphaOff val="0"/>
                <a:tint val="53000"/>
                <a:satMod val="260000"/>
              </a:schemeClr>
            </a:gs>
            <a:gs pos="100000">
              <a:schemeClr val="accent3">
                <a:hueOff val="-16826439"/>
                <a:satOff val="-8652"/>
                <a:lumOff val="-3725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0B0E8-66AD-4BAE-861F-6A27F4A18890}">
      <dsp:nvSpPr>
        <dsp:cNvPr id="0" name=""/>
        <dsp:cNvSpPr/>
      </dsp:nvSpPr>
      <dsp:spPr>
        <a:xfrm>
          <a:off x="3105181" y="3816378"/>
          <a:ext cx="7308691" cy="1879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6826439"/>
              <a:satOff val="-8652"/>
              <a:lumOff val="-372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ศาลจังหวัด...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คดีหมายเลขดำที่ 199/60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190/60</a:t>
          </a:r>
          <a:endParaRPr lang="th-TH" sz="3200" kern="1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3105181" y="3816378"/>
        <a:ext cx="3654345" cy="1879375"/>
      </dsp:txXfrm>
    </dsp:sp>
    <dsp:sp modelId="{B1115E27-DC0E-4C8D-AE5F-5B96C20B77A2}">
      <dsp:nvSpPr>
        <dsp:cNvPr id="0" name=""/>
        <dsp:cNvSpPr/>
      </dsp:nvSpPr>
      <dsp:spPr>
        <a:xfrm>
          <a:off x="6759526" y="57620"/>
          <a:ext cx="3654345" cy="1879381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ความผิดฐานยักยอก ม. 352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12 กระทง จำคุก 12 เดือน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คืนเงิน 120,000 บาท         นับโทษต่อ อีก 2 คดี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</dsp:txBody>
      <dsp:txXfrm>
        <a:off x="6759526" y="57620"/>
        <a:ext cx="3654345" cy="1879381"/>
      </dsp:txXfrm>
    </dsp:sp>
    <dsp:sp modelId="{FCF5B30F-DDA9-468A-A949-E6A08270CED8}">
      <dsp:nvSpPr>
        <dsp:cNvPr id="0" name=""/>
        <dsp:cNvSpPr/>
      </dsp:nvSpPr>
      <dsp:spPr>
        <a:xfrm>
          <a:off x="6759526" y="1937002"/>
          <a:ext cx="3654345" cy="1879375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ฟ้องฉ้อโกง ศาลพิพากษา...ยักยอก ม.352  19 กระทง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จำคุกกระทง 1 เดือน รับสารภาพลดกึ่งหนึ่ง คืนเงิน 95,000 บาท 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h-TH" sz="3200" kern="1200" dirty="0">
            <a:latin typeface="TH SarabunIT๙" pitchFamily="34" charset="-34"/>
            <a:cs typeface="TH SarabunIT๙" pitchFamily="34" charset="-34"/>
          </a:endParaRPr>
        </a:p>
      </dsp:txBody>
      <dsp:txXfrm>
        <a:off x="6759526" y="1937002"/>
        <a:ext cx="3654345" cy="1879375"/>
      </dsp:txXfrm>
    </dsp:sp>
    <dsp:sp modelId="{46938BCB-988B-4491-AD43-939BE4558A04}">
      <dsp:nvSpPr>
        <dsp:cNvPr id="0" name=""/>
        <dsp:cNvSpPr/>
      </dsp:nvSpPr>
      <dsp:spPr>
        <a:xfrm>
          <a:off x="6759526" y="3816378"/>
          <a:ext cx="3654345" cy="1879375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ความผิดฐานยักยอก จำคุก 2 ปี รับสารภาพลดกึ่งหนึ่ง คืนเงิน 382,531 บาท</a:t>
          </a:r>
          <a:endParaRPr lang="th-TH" sz="3200" kern="1200" dirty="0">
            <a:latin typeface="TH SarabunIT๙" pitchFamily="34" charset="-34"/>
            <a:cs typeface="TH SarabunIT๙" pitchFamily="34" charset="-34"/>
          </a:endParaRPr>
        </a:p>
      </dsp:txBody>
      <dsp:txXfrm>
        <a:off x="6759526" y="3816378"/>
        <a:ext cx="3654345" cy="18793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700D5-8011-498E-8772-D7059B5947A2}">
      <dsp:nvSpPr>
        <dsp:cNvPr id="0" name=""/>
        <dsp:cNvSpPr/>
      </dsp:nvSpPr>
      <dsp:spPr>
        <a:xfrm>
          <a:off x="268" y="57620"/>
          <a:ext cx="6264592" cy="626459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D4DE74F-1CC4-46ED-8F5F-AE591AEA62CC}">
      <dsp:nvSpPr>
        <dsp:cNvPr id="0" name=""/>
        <dsp:cNvSpPr/>
      </dsp:nvSpPr>
      <dsp:spPr>
        <a:xfrm>
          <a:off x="3023835" y="57620"/>
          <a:ext cx="7417152" cy="62645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ศาลจังหวัด..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คดีหมายเลขดำที่ 2238/60 </a:t>
          </a:r>
          <a:r>
            <a:rPr lang="th-TH" sz="3200" kern="1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2815/60</a:t>
          </a:r>
          <a:endParaRPr lang="th-TH" sz="3200" kern="1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3023835" y="57620"/>
        <a:ext cx="3708576" cy="1879381"/>
      </dsp:txXfrm>
    </dsp:sp>
    <dsp:sp modelId="{5E2251C9-92FD-46FA-94A3-3D88B4CD6F90}">
      <dsp:nvSpPr>
        <dsp:cNvPr id="0" name=""/>
        <dsp:cNvSpPr/>
      </dsp:nvSpPr>
      <dsp:spPr>
        <a:xfrm>
          <a:off x="1041947" y="1937002"/>
          <a:ext cx="4071981" cy="407198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-8413219"/>
                <a:satOff val="-4326"/>
                <a:lumOff val="-1863"/>
                <a:alphaOff val="0"/>
                <a:tint val="35000"/>
                <a:satMod val="253000"/>
              </a:schemeClr>
            </a:gs>
            <a:gs pos="50000">
              <a:schemeClr val="accent3">
                <a:hueOff val="-8413219"/>
                <a:satOff val="-4326"/>
                <a:lumOff val="-1863"/>
                <a:alphaOff val="0"/>
                <a:tint val="42000"/>
                <a:satMod val="255000"/>
              </a:schemeClr>
            </a:gs>
            <a:gs pos="97000">
              <a:schemeClr val="accent3">
                <a:hueOff val="-8413219"/>
                <a:satOff val="-4326"/>
                <a:lumOff val="-1863"/>
                <a:alphaOff val="0"/>
                <a:tint val="53000"/>
                <a:satMod val="260000"/>
              </a:schemeClr>
            </a:gs>
            <a:gs pos="100000">
              <a:schemeClr val="accent3">
                <a:hueOff val="-8413219"/>
                <a:satOff val="-4326"/>
                <a:lumOff val="-1863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390A815-64C1-4381-8E27-9F2B75AD3263}">
      <dsp:nvSpPr>
        <dsp:cNvPr id="0" name=""/>
        <dsp:cNvSpPr/>
      </dsp:nvSpPr>
      <dsp:spPr>
        <a:xfrm>
          <a:off x="3077938" y="1937002"/>
          <a:ext cx="7308691" cy="40719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8413219"/>
              <a:satOff val="-4326"/>
              <a:lumOff val="-186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ศาลจังหวัด...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คดีหมายเลขดำที่ 1390/60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1536/60</a:t>
          </a:r>
          <a:endParaRPr lang="th-TH" sz="3200" kern="1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3077938" y="1937002"/>
        <a:ext cx="3654345" cy="1879375"/>
      </dsp:txXfrm>
    </dsp:sp>
    <dsp:sp modelId="{2D6AC19D-82AE-4C4E-998F-20106F88FBA8}">
      <dsp:nvSpPr>
        <dsp:cNvPr id="0" name=""/>
        <dsp:cNvSpPr/>
      </dsp:nvSpPr>
      <dsp:spPr>
        <a:xfrm>
          <a:off x="2138250" y="3816378"/>
          <a:ext cx="1879375" cy="187937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-16826439"/>
                <a:satOff val="-8652"/>
                <a:lumOff val="-3725"/>
                <a:alphaOff val="0"/>
                <a:tint val="35000"/>
                <a:satMod val="253000"/>
              </a:schemeClr>
            </a:gs>
            <a:gs pos="50000">
              <a:schemeClr val="accent3">
                <a:hueOff val="-16826439"/>
                <a:satOff val="-8652"/>
                <a:lumOff val="-3725"/>
                <a:alphaOff val="0"/>
                <a:tint val="42000"/>
                <a:satMod val="255000"/>
              </a:schemeClr>
            </a:gs>
            <a:gs pos="97000">
              <a:schemeClr val="accent3">
                <a:hueOff val="-16826439"/>
                <a:satOff val="-8652"/>
                <a:lumOff val="-3725"/>
                <a:alphaOff val="0"/>
                <a:tint val="53000"/>
                <a:satMod val="260000"/>
              </a:schemeClr>
            </a:gs>
            <a:gs pos="100000">
              <a:schemeClr val="accent3">
                <a:hueOff val="-16826439"/>
                <a:satOff val="-8652"/>
                <a:lumOff val="-3725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0B0E8-66AD-4BAE-861F-6A27F4A18890}">
      <dsp:nvSpPr>
        <dsp:cNvPr id="0" name=""/>
        <dsp:cNvSpPr/>
      </dsp:nvSpPr>
      <dsp:spPr>
        <a:xfrm>
          <a:off x="3077938" y="3816378"/>
          <a:ext cx="7308691" cy="1879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6826439"/>
              <a:satOff val="-8652"/>
              <a:lumOff val="-372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ศาลจังหวัด...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คดีหมายเลขดำที่ 1510/60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1204/60</a:t>
          </a:r>
          <a:endParaRPr lang="th-TH" sz="3200" kern="1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3077938" y="3816378"/>
        <a:ext cx="3654345" cy="1879375"/>
      </dsp:txXfrm>
    </dsp:sp>
    <dsp:sp modelId="{B1115E27-DC0E-4C8D-AE5F-5B96C20B77A2}">
      <dsp:nvSpPr>
        <dsp:cNvPr id="0" name=""/>
        <dsp:cNvSpPr/>
      </dsp:nvSpPr>
      <dsp:spPr>
        <a:xfrm>
          <a:off x="6623567" y="57620"/>
          <a:ext cx="3871779" cy="1879381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ความผิดฐานยักยอก ม. 352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150 กระทง จำคุก 150 เดือน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รับสารภาพลดโทษกึ่งหนึ่ง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คืนเงิน 386,310 บาท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</dsp:txBody>
      <dsp:txXfrm>
        <a:off x="6623567" y="57620"/>
        <a:ext cx="3871779" cy="1879381"/>
      </dsp:txXfrm>
    </dsp:sp>
    <dsp:sp modelId="{FCF5B30F-DDA9-468A-A949-E6A08270CED8}">
      <dsp:nvSpPr>
        <dsp:cNvPr id="0" name=""/>
        <dsp:cNvSpPr/>
      </dsp:nvSpPr>
      <dsp:spPr>
        <a:xfrm>
          <a:off x="6732283" y="1937002"/>
          <a:ext cx="3654345" cy="1879375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ความผิดเอกสารและฉ้อโกง ม.265 ม.268 ม.341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จำคุก 1 ปี คืนเงิน 50,000 บาท นับโทษต่ออีกคดี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</dsp:txBody>
      <dsp:txXfrm>
        <a:off x="6732283" y="1937002"/>
        <a:ext cx="3654345" cy="1879375"/>
      </dsp:txXfrm>
    </dsp:sp>
    <dsp:sp modelId="{46938BCB-988B-4491-AD43-939BE4558A04}">
      <dsp:nvSpPr>
        <dsp:cNvPr id="0" name=""/>
        <dsp:cNvSpPr/>
      </dsp:nvSpPr>
      <dsp:spPr>
        <a:xfrm>
          <a:off x="6732283" y="3816378"/>
          <a:ext cx="3654345" cy="1879375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ความผิดฐานยักยอก จำคุก 3 ปี รับสารภาพลดกึ่งหนึ่ง คืนเงิน 315,320 บาท</a:t>
          </a:r>
          <a:endParaRPr lang="th-TH" sz="32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200" kern="1200" dirty="0" smtClean="0">
              <a:latin typeface="TH SarabunIT๙" pitchFamily="34" charset="-34"/>
              <a:cs typeface="TH SarabunIT๙" pitchFamily="34" charset="-34"/>
            </a:rPr>
            <a:t>แก่ผู้เสียหาย 14 คน</a:t>
          </a:r>
          <a:endParaRPr lang="th-TH" sz="3200" kern="1200" dirty="0">
            <a:latin typeface="TH SarabunIT๙" pitchFamily="34" charset="-34"/>
            <a:cs typeface="TH SarabunIT๙" pitchFamily="34" charset="-34"/>
          </a:endParaRPr>
        </a:p>
      </dsp:txBody>
      <dsp:txXfrm>
        <a:off x="6732283" y="3816378"/>
        <a:ext cx="3654345" cy="18793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700D5-8011-498E-8772-D7059B5947A2}">
      <dsp:nvSpPr>
        <dsp:cNvPr id="0" name=""/>
        <dsp:cNvSpPr/>
      </dsp:nvSpPr>
      <dsp:spPr>
        <a:xfrm>
          <a:off x="-56702" y="174405"/>
          <a:ext cx="6264592" cy="626459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3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D4DE74F-1CC4-46ED-8F5F-AE591AEA62CC}">
      <dsp:nvSpPr>
        <dsp:cNvPr id="0" name=""/>
        <dsp:cNvSpPr/>
      </dsp:nvSpPr>
      <dsp:spPr>
        <a:xfrm>
          <a:off x="3002987" y="174405"/>
          <a:ext cx="7417152" cy="62645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ศาลจังหวัด..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คดีหมายเลขดำที่ 1649/60 </a:t>
          </a:r>
          <a:r>
            <a:rPr lang="th-TH" sz="3200" kern="1200" dirty="0" smtClean="0">
              <a:solidFill>
                <a:srgbClr val="C00000"/>
              </a:solidFill>
              <a:latin typeface="TH SarabunIT๙" pitchFamily="34" charset="-34"/>
              <a:cs typeface="TH SarabunIT๙" pitchFamily="34" charset="-34"/>
            </a:rPr>
            <a:t>คดีหมายเลขแดงที่ 1681/60</a:t>
          </a:r>
          <a:endParaRPr lang="th-TH" sz="3200" kern="1200" dirty="0">
            <a:solidFill>
              <a:srgbClr val="C00000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3002987" y="174405"/>
        <a:ext cx="3708576" cy="1879381"/>
      </dsp:txXfrm>
    </dsp:sp>
    <dsp:sp modelId="{5E2251C9-92FD-46FA-94A3-3D88B4CD6F90}">
      <dsp:nvSpPr>
        <dsp:cNvPr id="0" name=""/>
        <dsp:cNvSpPr/>
      </dsp:nvSpPr>
      <dsp:spPr>
        <a:xfrm>
          <a:off x="984976" y="2053787"/>
          <a:ext cx="4071981" cy="407198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-8413219"/>
                <a:satOff val="-4326"/>
                <a:lumOff val="-1863"/>
                <a:alphaOff val="0"/>
                <a:tint val="35000"/>
                <a:satMod val="253000"/>
              </a:schemeClr>
            </a:gs>
            <a:gs pos="50000">
              <a:schemeClr val="accent3">
                <a:hueOff val="-8413219"/>
                <a:satOff val="-4326"/>
                <a:lumOff val="-1863"/>
                <a:alphaOff val="0"/>
                <a:tint val="42000"/>
                <a:satMod val="255000"/>
              </a:schemeClr>
            </a:gs>
            <a:gs pos="97000">
              <a:schemeClr val="accent3">
                <a:hueOff val="-8413219"/>
                <a:satOff val="-4326"/>
                <a:lumOff val="-1863"/>
                <a:alphaOff val="0"/>
                <a:tint val="53000"/>
                <a:satMod val="260000"/>
              </a:schemeClr>
            </a:gs>
            <a:gs pos="100000">
              <a:schemeClr val="accent3">
                <a:hueOff val="-8413219"/>
                <a:satOff val="-4326"/>
                <a:lumOff val="-1863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390A815-64C1-4381-8E27-9F2B75AD3263}">
      <dsp:nvSpPr>
        <dsp:cNvPr id="0" name=""/>
        <dsp:cNvSpPr/>
      </dsp:nvSpPr>
      <dsp:spPr>
        <a:xfrm>
          <a:off x="3020966" y="2053787"/>
          <a:ext cx="7308691" cy="40719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8413219"/>
              <a:satOff val="-4326"/>
              <a:lumOff val="-186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latin typeface="TH SarabunIT๙" pitchFamily="34" charset="-34"/>
              <a:cs typeface="TH SarabunIT๙" pitchFamily="34" charset="-34"/>
            </a:rPr>
            <a:t>เรื่องจากสำนวน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เลขานุการคณะกรรมการฯ ตำบล รับเงินไม่ส่งคืนจังหวัด</a:t>
          </a:r>
          <a:endParaRPr lang="th-TH" sz="3200" b="1" kern="1200" dirty="0">
            <a:solidFill>
              <a:schemeClr val="tx1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3020966" y="2053787"/>
        <a:ext cx="3654345" cy="1879375"/>
      </dsp:txXfrm>
    </dsp:sp>
    <dsp:sp modelId="{2D6AC19D-82AE-4C4E-998F-20106F88FBA8}">
      <dsp:nvSpPr>
        <dsp:cNvPr id="0" name=""/>
        <dsp:cNvSpPr/>
      </dsp:nvSpPr>
      <dsp:spPr>
        <a:xfrm>
          <a:off x="2081278" y="3933162"/>
          <a:ext cx="1879375" cy="187937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-16826439"/>
                <a:satOff val="-8652"/>
                <a:lumOff val="-3725"/>
                <a:alphaOff val="0"/>
                <a:tint val="35000"/>
                <a:satMod val="253000"/>
              </a:schemeClr>
            </a:gs>
            <a:gs pos="50000">
              <a:schemeClr val="accent3">
                <a:hueOff val="-16826439"/>
                <a:satOff val="-8652"/>
                <a:lumOff val="-3725"/>
                <a:alphaOff val="0"/>
                <a:tint val="42000"/>
                <a:satMod val="255000"/>
              </a:schemeClr>
            </a:gs>
            <a:gs pos="97000">
              <a:schemeClr val="accent3">
                <a:hueOff val="-16826439"/>
                <a:satOff val="-8652"/>
                <a:lumOff val="-3725"/>
                <a:alphaOff val="0"/>
                <a:tint val="53000"/>
                <a:satMod val="260000"/>
              </a:schemeClr>
            </a:gs>
            <a:gs pos="100000">
              <a:schemeClr val="accent3">
                <a:hueOff val="-16826439"/>
                <a:satOff val="-8652"/>
                <a:lumOff val="-3725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5E0B0E8-66AD-4BAE-861F-6A27F4A18890}">
      <dsp:nvSpPr>
        <dsp:cNvPr id="0" name=""/>
        <dsp:cNvSpPr/>
      </dsp:nvSpPr>
      <dsp:spPr>
        <a:xfrm>
          <a:off x="2798307" y="3933162"/>
          <a:ext cx="7754010" cy="1879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6826439"/>
              <a:satOff val="-8652"/>
              <a:lumOff val="-372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latin typeface="TH SarabunIT๙" pitchFamily="34" charset="-34"/>
              <a:cs typeface="TH SarabunIT๙" pitchFamily="34" charset="-34"/>
            </a:rPr>
            <a:t>เรื่องจากสำนวน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ประธานกรรมการฯ ตำบล     ถอนเงินจากบัญชีตำบลส่วนหนึ่ง    ส่งให้จังหวัดส่วนหนึ่ง</a:t>
          </a:r>
          <a:endParaRPr lang="th-TH" sz="3200" b="1" kern="1200" dirty="0">
            <a:solidFill>
              <a:schemeClr val="tx1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2798307" y="3933162"/>
        <a:ext cx="3877005" cy="1879375"/>
      </dsp:txXfrm>
    </dsp:sp>
    <dsp:sp modelId="{B1115E27-DC0E-4C8D-AE5F-5B96C20B77A2}">
      <dsp:nvSpPr>
        <dsp:cNvPr id="0" name=""/>
        <dsp:cNvSpPr/>
      </dsp:nvSpPr>
      <dsp:spPr>
        <a:xfrm>
          <a:off x="6459578" y="-59164"/>
          <a:ext cx="4085814" cy="2346521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ความผิดฐานยักยอก ม. 352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1 กระทง จำคุก  2  ปี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รับสารภาพลดโทษกึ่งหนึ่ง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800" kern="1200" dirty="0" smtClean="0">
              <a:latin typeface="TH SarabunIT๙" pitchFamily="34" charset="-34"/>
              <a:cs typeface="TH SarabunIT๙" pitchFamily="34" charset="-34"/>
            </a:rPr>
            <a:t>คืนเงิน 30,900 บาท แก่ผู้เสียหาย</a:t>
          </a:r>
          <a:endParaRPr lang="th-TH" sz="2800" kern="1200" dirty="0">
            <a:latin typeface="TH SarabunIT๙" pitchFamily="34" charset="-34"/>
            <a:cs typeface="TH SarabunIT๙" pitchFamily="34" charset="-34"/>
          </a:endParaRPr>
        </a:p>
      </dsp:txBody>
      <dsp:txXfrm>
        <a:off x="6459578" y="-59164"/>
        <a:ext cx="4085814" cy="2346521"/>
      </dsp:txXfrm>
    </dsp:sp>
    <dsp:sp modelId="{FCF5B30F-DDA9-468A-A949-E6A08270CED8}">
      <dsp:nvSpPr>
        <dsp:cNvPr id="0" name=""/>
        <dsp:cNvSpPr/>
      </dsp:nvSpPr>
      <dsp:spPr>
        <a:xfrm>
          <a:off x="6485834" y="2053787"/>
          <a:ext cx="4033301" cy="1879375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200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ความผิดฐานยักยอก ม.352  แต่เป็นการยักยอกเงินชาวบ้าน ไม่ใช่ยักยอกเงินกองทุนฯ</a:t>
          </a:r>
          <a:endParaRPr lang="th-TH" sz="3200" kern="1200" dirty="0">
            <a:solidFill>
              <a:schemeClr val="tx1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6485834" y="2053787"/>
        <a:ext cx="4033301" cy="1879375"/>
      </dsp:txXfrm>
    </dsp:sp>
    <dsp:sp modelId="{46938BCB-988B-4491-AD43-939BE4558A04}">
      <dsp:nvSpPr>
        <dsp:cNvPr id="0" name=""/>
        <dsp:cNvSpPr/>
      </dsp:nvSpPr>
      <dsp:spPr>
        <a:xfrm>
          <a:off x="6584520" y="3933162"/>
          <a:ext cx="3835930" cy="1879375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200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ความผิดฐานลักทรัพย์   ไม่ใช่ฐานยักยอกทรัพย์</a:t>
          </a:r>
          <a:endParaRPr lang="th-TH" sz="3200" kern="1200" dirty="0">
            <a:solidFill>
              <a:schemeClr val="tx1"/>
            </a:solidFill>
            <a:latin typeface="TH SarabunIT๙" pitchFamily="34" charset="-34"/>
            <a:cs typeface="TH SarabunIT๙" pitchFamily="34" charset="-34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200" kern="1200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rPr>
            <a:t>อาจมีตัวการ/ผู้สนับสนุนร่วม</a:t>
          </a:r>
          <a:endParaRPr lang="th-TH" sz="3200" kern="1200" dirty="0">
            <a:solidFill>
              <a:schemeClr val="tx1"/>
            </a:solidFill>
            <a:latin typeface="TH SarabunIT๙" pitchFamily="34" charset="-34"/>
            <a:cs typeface="TH SarabunIT๙" pitchFamily="34" charset="-34"/>
          </a:endParaRPr>
        </a:p>
      </dsp:txBody>
      <dsp:txXfrm>
        <a:off x="6584520" y="3933162"/>
        <a:ext cx="3835930" cy="1879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8501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F1639-D564-434C-8786-7C9117A8CD43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8501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C3671-769C-40C4-A3AF-7D780B0F8BE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391714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501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B6383-1407-45FE-B55D-3F6AA0C37E91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685800"/>
            <a:ext cx="4733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501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B426B-FA95-4327-9B47-5890511F20EA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406267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63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27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89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51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15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378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42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503" algn="l" defTabSz="914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C4689CB-0E08-4DB7-88A4-83079F8B05AD}" type="slidenum">
              <a:rPr lang="en-US" altLang="th-TH" smtClean="0"/>
              <a:pPr/>
              <a:t>2</a:t>
            </a:fld>
            <a:endParaRPr lang="th-TH" altLang="th-TH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h-TH" altLang="th-TH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C4689CB-0E08-4DB7-88A4-83079F8B05AD}" type="slidenum">
              <a:rPr lang="en-US" altLang="th-TH" smtClean="0"/>
              <a:pPr/>
              <a:t>3</a:t>
            </a:fld>
            <a:endParaRPr lang="th-TH" altLang="th-TH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h-TH" altLang="th-TH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C4689CB-0E08-4DB7-88A4-83079F8B05AD}" type="slidenum">
              <a:rPr lang="en-US" altLang="th-TH" smtClean="0"/>
              <a:pPr/>
              <a:t>4</a:t>
            </a:fld>
            <a:endParaRPr lang="th-TH" altLang="th-TH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h-TH" altLang="th-TH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ตัวยึดบันทึกย่อ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th-TH" smtClean="0"/>
          </a:p>
        </p:txBody>
      </p:sp>
      <p:sp>
        <p:nvSpPr>
          <p:cNvPr id="48132" name="ตัวยึดหมายเลขภาพนิ่ง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A2BC98BF-3A2C-47F6-8E08-BCF3E9959A33}" type="slidenum">
              <a:rPr lang="en-US" altLang="th-TH" sz="1200"/>
              <a:pPr algn="r" eaLnBrk="1" hangingPunct="1"/>
              <a:t>5</a:t>
            </a:fld>
            <a:endParaRPr lang="th-TH" altLang="th-TH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ตัวยึดบันทึกย่อ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th-TH" smtClean="0"/>
          </a:p>
        </p:txBody>
      </p:sp>
      <p:sp>
        <p:nvSpPr>
          <p:cNvPr id="49156" name="ตัวยึดหมายเลขภาพนิ่ง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AF1AE700-11CD-4BCE-820F-BA2BD569BBA9}" type="slidenum">
              <a:rPr lang="en-US" altLang="th-TH" sz="1200"/>
              <a:pPr algn="r" eaLnBrk="1" hangingPunct="1"/>
              <a:t>6</a:t>
            </a:fld>
            <a:endParaRPr lang="th-TH" altLang="th-TH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ตัวยึดบันทึกย่อ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smtClean="0"/>
          </a:p>
        </p:txBody>
      </p:sp>
      <p:sp>
        <p:nvSpPr>
          <p:cNvPr id="50180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3AC7D43-5368-4573-8536-EFD58BE0D5BB}" type="slidenum">
              <a:rPr lang="en-US" smtClean="0"/>
              <a:pPr/>
              <a:t>7</a:t>
            </a:fld>
            <a:endParaRPr lang="th-TH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ตัวแทนรูปบนภาพนิ่ง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ตัวแทนบันทึกย่อ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th-TH" smtClean="0"/>
          </a:p>
        </p:txBody>
      </p:sp>
      <p:sp>
        <p:nvSpPr>
          <p:cNvPr id="14340" name="ตัวแทนหมายเลขภาพนิ่ง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489538-861F-486C-94BF-92D05CFA157A}" type="slidenum">
              <a:rPr lang="th-TH" altLang="th-TH" smtClean="0"/>
              <a:pPr/>
              <a:t>58</a:t>
            </a:fld>
            <a:endParaRPr lang="th-TH" altLang="th-T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ชื่อเรื่อง 13"/>
          <p:cNvSpPr>
            <a:spLocks noGrp="1"/>
          </p:cNvSpPr>
          <p:nvPr>
            <p:ph type="ctrTitle"/>
          </p:nvPr>
        </p:nvSpPr>
        <p:spPr>
          <a:xfrm>
            <a:off x="1635755" y="396804"/>
            <a:ext cx="8457200" cy="1623151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2" name="ชื่อเรื่องรอง 21"/>
          <p:cNvSpPr>
            <a:spLocks noGrp="1"/>
          </p:cNvSpPr>
          <p:nvPr>
            <p:ph type="subTitle" idx="1"/>
          </p:nvPr>
        </p:nvSpPr>
        <p:spPr>
          <a:xfrm>
            <a:off x="1635755" y="2039781"/>
            <a:ext cx="8457200" cy="1932323"/>
          </a:xfrm>
        </p:spPr>
        <p:txBody>
          <a:bodyPr tIns="0"/>
          <a:lstStyle>
            <a:lvl1pPr marL="30861" indent="0" algn="l">
              <a:buNone/>
              <a:defRPr sz="29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514350" indent="0" algn="ctr">
              <a:buNone/>
            </a:lvl2pPr>
            <a:lvl3pPr marL="1028700" indent="0" algn="ctr">
              <a:buNone/>
            </a:lvl3pPr>
            <a:lvl4pPr marL="1543050" indent="0" algn="ctr">
              <a:buNone/>
            </a:lvl4pPr>
            <a:lvl5pPr marL="2057400" indent="0" algn="ctr">
              <a:buNone/>
            </a:lvl5pPr>
            <a:lvl6pPr marL="2571750" indent="0" algn="ctr">
              <a:buNone/>
            </a:lvl6pPr>
            <a:lvl7pPr marL="3086100" indent="0" algn="ctr">
              <a:buNone/>
            </a:lvl7pPr>
            <a:lvl8pPr marL="3600450" indent="0" algn="ctr">
              <a:buNone/>
            </a:lvl8pPr>
            <a:lvl9pPr marL="41148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20" name="ตัวยึดท้ายกระดา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10" name="ตัวยึดหมายเลขภาพนิ่ง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วงรี 7"/>
          <p:cNvSpPr/>
          <p:nvPr/>
        </p:nvSpPr>
        <p:spPr>
          <a:xfrm>
            <a:off x="1052129" y="1558782"/>
            <a:ext cx="240143" cy="231879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วงรี 8"/>
          <p:cNvSpPr/>
          <p:nvPr/>
        </p:nvSpPr>
        <p:spPr>
          <a:xfrm>
            <a:off x="1321310" y="1482942"/>
            <a:ext cx="73087" cy="70572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7830741" y="302803"/>
            <a:ext cx="2088198" cy="6451578"/>
          </a:xfrm>
        </p:spPr>
        <p:txBody>
          <a:bodyPr vert="eaVert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1305124" y="302804"/>
            <a:ext cx="6351601" cy="645157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2606696" y="-60"/>
            <a:ext cx="7830741" cy="7561323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944112" y="2866979"/>
            <a:ext cx="7308692" cy="2520421"/>
          </a:xfrm>
        </p:spPr>
        <p:txBody>
          <a:bodyPr anchor="t"/>
          <a:lstStyle>
            <a:lvl1pPr algn="l">
              <a:lnSpc>
                <a:spcPts val="5063"/>
              </a:lnSpc>
              <a:buNone/>
              <a:defRPr sz="4500" b="1" cap="all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944112" y="1176197"/>
            <a:ext cx="7308692" cy="1664527"/>
          </a:xfrm>
        </p:spPr>
        <p:txBody>
          <a:bodyPr anchor="b"/>
          <a:lstStyle>
            <a:lvl1pPr marL="20574" indent="0">
              <a:lnSpc>
                <a:spcPts val="2588"/>
              </a:lnSpc>
              <a:spcBef>
                <a:spcPts val="0"/>
              </a:spcBef>
              <a:buNone/>
              <a:defRPr sz="23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invGray">
          <a:xfrm>
            <a:off x="2610247" y="0"/>
            <a:ext cx="87008" cy="7561323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วงรี 7"/>
          <p:cNvSpPr/>
          <p:nvPr/>
        </p:nvSpPr>
        <p:spPr>
          <a:xfrm>
            <a:off x="2480444" y="3103289"/>
            <a:ext cx="240143" cy="231879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วงรี 8"/>
          <p:cNvSpPr/>
          <p:nvPr/>
        </p:nvSpPr>
        <p:spPr>
          <a:xfrm>
            <a:off x="2749625" y="3027449"/>
            <a:ext cx="73087" cy="70572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39235" y="302450"/>
            <a:ext cx="8561610" cy="1260211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1639235" y="1680281"/>
            <a:ext cx="4176395" cy="514165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024450" y="1680281"/>
            <a:ext cx="4176395" cy="514165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22050" y="5689509"/>
            <a:ext cx="9396889" cy="1260211"/>
          </a:xfrm>
        </p:spPr>
        <p:txBody>
          <a:bodyPr anchor="ctr"/>
          <a:lstStyle>
            <a:lvl1pPr algn="ctr">
              <a:defRPr sz="5100" b="1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22049" y="361942"/>
            <a:ext cx="4594035" cy="705718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72009" indent="0" algn="l">
              <a:lnSpc>
                <a:spcPct val="100000"/>
              </a:lnSpc>
              <a:spcBef>
                <a:spcPts val="113"/>
              </a:spcBef>
              <a:buNone/>
              <a:defRPr sz="2100" b="0">
                <a:solidFill>
                  <a:schemeClr val="tx1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5324904" y="361942"/>
            <a:ext cx="4594035" cy="705718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72009" indent="0" algn="l">
              <a:lnSpc>
                <a:spcPct val="100000"/>
              </a:lnSpc>
              <a:spcBef>
                <a:spcPts val="113"/>
              </a:spcBef>
              <a:buNone/>
              <a:defRPr sz="2100" b="0">
                <a:solidFill>
                  <a:schemeClr val="tx1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522049" y="1068738"/>
            <a:ext cx="4594035" cy="4536758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442341" indent="-308610">
              <a:lnSpc>
                <a:spcPct val="100000"/>
              </a:lnSpc>
              <a:spcBef>
                <a:spcPts val="788"/>
              </a:spcBef>
              <a:defRPr sz="2700"/>
            </a:lvl1pPr>
            <a:lvl2pPr>
              <a:lnSpc>
                <a:spcPct val="100000"/>
              </a:lnSpc>
              <a:spcBef>
                <a:spcPts val="788"/>
              </a:spcBef>
              <a:defRPr sz="2300"/>
            </a:lvl2pPr>
            <a:lvl3pPr>
              <a:lnSpc>
                <a:spcPct val="100000"/>
              </a:lnSpc>
              <a:spcBef>
                <a:spcPts val="788"/>
              </a:spcBef>
              <a:defRPr sz="2000"/>
            </a:lvl3pPr>
            <a:lvl4pPr>
              <a:lnSpc>
                <a:spcPct val="100000"/>
              </a:lnSpc>
              <a:spcBef>
                <a:spcPts val="788"/>
              </a:spcBef>
              <a:defRPr sz="1800"/>
            </a:lvl4pPr>
            <a:lvl5pPr>
              <a:lnSpc>
                <a:spcPct val="100000"/>
              </a:lnSpc>
              <a:spcBef>
                <a:spcPts val="788"/>
              </a:spcBef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5324904" y="1068738"/>
            <a:ext cx="4594035" cy="4536758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442341" indent="-308610">
              <a:lnSpc>
                <a:spcPct val="100000"/>
              </a:lnSpc>
              <a:spcBef>
                <a:spcPts val="788"/>
              </a:spcBef>
              <a:defRPr sz="2700"/>
            </a:lvl1pPr>
            <a:lvl2pPr>
              <a:lnSpc>
                <a:spcPct val="100000"/>
              </a:lnSpc>
              <a:spcBef>
                <a:spcPts val="788"/>
              </a:spcBef>
              <a:defRPr sz="2300"/>
            </a:lvl2pPr>
            <a:lvl3pPr>
              <a:lnSpc>
                <a:spcPct val="100000"/>
              </a:lnSpc>
              <a:spcBef>
                <a:spcPts val="788"/>
              </a:spcBef>
              <a:defRPr sz="2000"/>
            </a:lvl3pPr>
            <a:lvl4pPr>
              <a:lnSpc>
                <a:spcPct val="100000"/>
              </a:lnSpc>
              <a:spcBef>
                <a:spcPts val="788"/>
              </a:spcBef>
              <a:defRPr sz="1800"/>
            </a:lvl4pPr>
            <a:lvl5pPr>
              <a:lnSpc>
                <a:spcPct val="100000"/>
              </a:lnSpc>
              <a:spcBef>
                <a:spcPts val="788"/>
              </a:spcBef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39235" y="302450"/>
            <a:ext cx="8561610" cy="1260211"/>
          </a:xfrm>
        </p:spPr>
        <p:txBody>
          <a:bodyPr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/>
          <p:cNvSpPr/>
          <p:nvPr/>
        </p:nvSpPr>
        <p:spPr>
          <a:xfrm>
            <a:off x="1158950" y="0"/>
            <a:ext cx="9282038" cy="7561263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6" name="สี่เหลี่ยมผืนผ้า 5"/>
          <p:cNvSpPr/>
          <p:nvPr/>
        </p:nvSpPr>
        <p:spPr bwMode="invGray">
          <a:xfrm>
            <a:off x="1158950" y="-60"/>
            <a:ext cx="83528" cy="7561323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22049" y="239008"/>
            <a:ext cx="4350412" cy="1281214"/>
          </a:xfrm>
          <a:ln>
            <a:noFill/>
          </a:ln>
        </p:spPr>
        <p:txBody>
          <a:bodyPr anchor="b"/>
          <a:lstStyle>
            <a:lvl1pPr algn="l">
              <a:lnSpc>
                <a:spcPts val="2250"/>
              </a:lnSpc>
              <a:buNone/>
              <a:defRPr sz="2500" b="1" cap="all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522049" y="1551243"/>
            <a:ext cx="4350412" cy="770129"/>
          </a:xfrm>
        </p:spPr>
        <p:txBody>
          <a:bodyPr/>
          <a:lstStyle>
            <a:lvl1pPr marL="51435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522049" y="2352393"/>
            <a:ext cx="9309881" cy="4401986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721895" y="1176196"/>
            <a:ext cx="3132296" cy="2184365"/>
          </a:xfrm>
        </p:spPr>
        <p:txBody>
          <a:bodyPr anchor="b">
            <a:noAutofit/>
          </a:bodyPr>
          <a:lstStyle>
            <a:lvl1pPr algn="l">
              <a:buNone/>
              <a:defRPr sz="2400" b="1">
                <a:effectLst/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870082" y="1176196"/>
            <a:ext cx="5220494" cy="5040842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102870" tIns="308610" rIns="102870" bIns="51435" rtlCol="0" anchor="t">
            <a:normAutofit/>
          </a:bodyPr>
          <a:lstStyle>
            <a:extLst/>
          </a:lstStyle>
          <a:p>
            <a:pPr marL="0" indent="-318897" algn="l" rtl="0" eaLnBrk="1" latinLnBrk="0" hangingPunct="1">
              <a:lnSpc>
                <a:spcPts val="3375"/>
              </a:lnSpc>
              <a:spcBef>
                <a:spcPts val="675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6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957090" y="1260215"/>
            <a:ext cx="5046478" cy="3874933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102870" tIns="308610" anchor="t"/>
          <a:lstStyle>
            <a:lvl1pPr marL="0" indent="0" algn="l" eaLnBrk="1" latinLnBrk="0" hangingPunct="1">
              <a:buNone/>
              <a:defRPr sz="3600"/>
            </a:lvl1pPr>
            <a:extLst/>
          </a:lstStyle>
          <a:p>
            <a:pPr marL="0" algn="l" eaLnBrk="1" latinLnBrk="0" hangingPunct="1"/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9" name="แผนผังลำดับงาน: กระบวนการ 8"/>
          <p:cNvSpPr/>
          <p:nvPr/>
        </p:nvSpPr>
        <p:spPr>
          <a:xfrm rot="19468671">
            <a:off x="452997" y="1052205"/>
            <a:ext cx="783074" cy="225261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แผนผังลำดับงาน: กระบวนการ 9"/>
          <p:cNvSpPr/>
          <p:nvPr/>
        </p:nvSpPr>
        <p:spPr>
          <a:xfrm rot="2103354" flipH="1">
            <a:off x="5713389" y="1032850"/>
            <a:ext cx="741310" cy="225261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957090" y="5292884"/>
            <a:ext cx="5046478" cy="840140"/>
          </a:xfrm>
        </p:spPr>
        <p:txBody>
          <a:bodyPr anchor="ctr"/>
          <a:lstStyle>
            <a:lvl1pPr marL="0" indent="0" algn="l">
              <a:lnSpc>
                <a:spcPts val="1800"/>
              </a:lnSpc>
              <a:spcBef>
                <a:spcPts val="0"/>
              </a:spcBef>
              <a:buNone/>
              <a:defRPr sz="1600">
                <a:solidFill>
                  <a:srgbClr val="777777"/>
                </a:solidFill>
              </a:defRPr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วงกลม 6"/>
          <p:cNvSpPr/>
          <p:nvPr/>
        </p:nvSpPr>
        <p:spPr>
          <a:xfrm>
            <a:off x="-931658" y="-899591"/>
            <a:ext cx="1871347" cy="1806949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วงรี 7"/>
          <p:cNvSpPr/>
          <p:nvPr/>
        </p:nvSpPr>
        <p:spPr>
          <a:xfrm>
            <a:off x="192762" y="23266"/>
            <a:ext cx="1943630" cy="1876745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โดนัท 10"/>
          <p:cNvSpPr/>
          <p:nvPr/>
        </p:nvSpPr>
        <p:spPr>
          <a:xfrm rot="2315675">
            <a:off x="208822" y="1163271"/>
            <a:ext cx="1285389" cy="121569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1156540" y="-60"/>
            <a:ext cx="9284449" cy="7561323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ตัวยึดชื่อเรื่อง 4"/>
          <p:cNvSpPr>
            <a:spLocks noGrp="1"/>
          </p:cNvSpPr>
          <p:nvPr>
            <p:ph type="title"/>
          </p:nvPr>
        </p:nvSpPr>
        <p:spPr>
          <a:xfrm>
            <a:off x="1639235" y="302801"/>
            <a:ext cx="8561610" cy="1260211"/>
          </a:xfrm>
          <a:prstGeom prst="rect">
            <a:avLst/>
          </a:prstGeom>
        </p:spPr>
        <p:txBody>
          <a:bodyPr lIns="102870" tIns="51435" rIns="102870" bIns="51435" anchor="ctr">
            <a:norm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ยึดข้อความ 8"/>
          <p:cNvSpPr>
            <a:spLocks noGrp="1"/>
          </p:cNvSpPr>
          <p:nvPr>
            <p:ph type="body" idx="1"/>
          </p:nvPr>
        </p:nvSpPr>
        <p:spPr>
          <a:xfrm>
            <a:off x="1639235" y="1596267"/>
            <a:ext cx="8561610" cy="5292884"/>
          </a:xfrm>
          <a:prstGeom prst="rect">
            <a:avLst/>
          </a:prstGeom>
        </p:spPr>
        <p:txBody>
          <a:bodyPr lIns="102870" tIns="51435" rIns="102870" bIns="51435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24" name="ตัวยึดวันที่ 23"/>
          <p:cNvSpPr>
            <a:spLocks noGrp="1"/>
          </p:cNvSpPr>
          <p:nvPr>
            <p:ph type="dt" sz="half" idx="2"/>
          </p:nvPr>
        </p:nvSpPr>
        <p:spPr>
          <a:xfrm>
            <a:off x="4089387" y="6952161"/>
            <a:ext cx="2436231" cy="525088"/>
          </a:xfrm>
          <a:prstGeom prst="rect">
            <a:avLst/>
          </a:prstGeom>
        </p:spPr>
        <p:txBody>
          <a:bodyPr lIns="102870" tIns="51435" rIns="102870" bIns="51435" anchor="b"/>
          <a:lstStyle>
            <a:lvl1pPr algn="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6F3110B-DDE2-4F8D-9054-63AEC5105F5A}" type="datetimeFigureOut">
              <a:rPr lang="th-TH" smtClean="0"/>
              <a:pPr/>
              <a:t>29/03/61</a:t>
            </a:fld>
            <a:endParaRPr lang="th-TH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3"/>
          </p:nvPr>
        </p:nvSpPr>
        <p:spPr>
          <a:xfrm>
            <a:off x="6525617" y="6952161"/>
            <a:ext cx="3306313" cy="525088"/>
          </a:xfrm>
          <a:prstGeom prst="rect">
            <a:avLst/>
          </a:prstGeom>
        </p:spPr>
        <p:txBody>
          <a:bodyPr lIns="102870" tIns="51435" rIns="102870" bIns="51435" anchor="b"/>
          <a:lstStyle>
            <a:lvl1pPr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h-TH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4"/>
          </p:nvPr>
        </p:nvSpPr>
        <p:spPr>
          <a:xfrm>
            <a:off x="9835411" y="6952161"/>
            <a:ext cx="522049" cy="525088"/>
          </a:xfrm>
          <a:prstGeom prst="rect">
            <a:avLst/>
          </a:prstGeom>
        </p:spPr>
        <p:txBody>
          <a:bodyPr lIns="102870" tIns="51435" rIns="102870" bIns="51435" anchor="b"/>
          <a:lstStyle>
            <a:lvl1pPr algn="ctr" eaLnBrk="1" latinLnBrk="0" hangingPunct="1">
              <a:defRPr kumimoji="0" sz="14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8705767-0576-4A16-8093-94B72A9770F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5" name="สี่เหลี่ยมผืนผ้า 14"/>
          <p:cNvSpPr/>
          <p:nvPr/>
        </p:nvSpPr>
        <p:spPr bwMode="invGray">
          <a:xfrm>
            <a:off x="1158950" y="-60"/>
            <a:ext cx="83528" cy="7561323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8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11480" indent="-318897" algn="l" rtl="0" eaLnBrk="1" latinLnBrk="0" hangingPunct="1">
        <a:lnSpc>
          <a:spcPct val="100000"/>
        </a:lnSpc>
        <a:spcBef>
          <a:spcPts val="675"/>
        </a:spcBef>
        <a:buClr>
          <a:schemeClr val="accent1"/>
        </a:buClr>
        <a:buSzPct val="80000"/>
        <a:buFont typeface="Wingdings 2"/>
        <a:buChar char="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67462" algn="l" rtl="0" eaLnBrk="1" latinLnBrk="0" hangingPunct="1">
        <a:lnSpc>
          <a:spcPct val="100000"/>
        </a:lnSpc>
        <a:spcBef>
          <a:spcPts val="619"/>
        </a:spcBef>
        <a:buClr>
          <a:schemeClr val="accent1"/>
        </a:buClr>
        <a:buFont typeface="Verdana"/>
        <a:buChar char="◦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997839" indent="-257175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195453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460754" indent="-20574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1697355" indent="-20574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3956" indent="-20574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2160270" indent="-20574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2396871" indent="-20574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5.gif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91272" y="0"/>
            <a:ext cx="10149716" cy="2019955"/>
          </a:xfrm>
        </p:spPr>
        <p:txBody>
          <a:bodyPr>
            <a:noAutofit/>
          </a:bodyPr>
          <a:lstStyle/>
          <a:p>
            <a:r>
              <a:rPr lang="th-TH" sz="60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การบริหารจัดการหนี้กองทุนพัฒนาบทบาทสตรี</a:t>
            </a:r>
            <a:endParaRPr lang="th-TH" sz="6000" b="1" dirty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720032" y="2066119"/>
            <a:ext cx="8457200" cy="3241048"/>
          </a:xfrm>
        </p:spPr>
        <p:txBody>
          <a:bodyPr>
            <a:normAutofit lnSpcReduction="10000"/>
          </a:bodyPr>
          <a:lstStyle/>
          <a:p>
            <a:pPr algn="ctr"/>
            <a:r>
              <a:rPr lang="th-TH" sz="48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กองทุนพัฒนาบทบาทสตรี </a:t>
            </a:r>
          </a:p>
          <a:p>
            <a:pPr algn="ctr"/>
            <a:r>
              <a:rPr lang="th-TH" sz="48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 ปีงบประมาณ 2556 – 2560</a:t>
            </a:r>
          </a:p>
          <a:p>
            <a:pPr algn="ctr"/>
            <a:endParaRPr lang="th-TH" sz="4800" b="1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  <a:p>
            <a:pPr algn="ctr"/>
            <a:r>
              <a:rPr lang="th-TH" sz="48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                                </a:t>
            </a:r>
            <a:r>
              <a:rPr lang="th-TH" sz="4800" b="1" dirty="0" smtClean="0">
                <a:solidFill>
                  <a:srgbClr val="0000FF"/>
                </a:solidFill>
                <a:latin typeface="TH SarabunIT๙" pitchFamily="34" charset="-34"/>
                <a:cs typeface="TH SarabunIT๙" pitchFamily="34" charset="-34"/>
              </a:rPr>
              <a:t> </a:t>
            </a:r>
            <a:r>
              <a:rPr lang="th-TH" sz="44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กลุ่มกฎหมาย </a:t>
            </a:r>
            <a:r>
              <a:rPr lang="th-TH" sz="4400" b="1" dirty="0" err="1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สกส.</a:t>
            </a:r>
            <a:endParaRPr lang="th-TH" sz="4400" b="1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  <a:p>
            <a:pPr algn="ctr"/>
            <a:endParaRPr lang="th-TH" sz="4800" b="1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  <a:p>
            <a:pPr algn="ctr"/>
            <a:endParaRPr lang="th-TH" sz="4800" b="1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  <a:p>
            <a:pPr algn="ctr"/>
            <a:endParaRPr lang="th-TH" sz="4800" b="1" dirty="0" smtClean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  <a:p>
            <a:pPr algn="ctr"/>
            <a:endParaRPr lang="th-TH" sz="4800" b="1" dirty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69785" y="204785"/>
            <a:ext cx="9396889" cy="151225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h-TH" sz="8100" dirty="0" smtClean="0">
                <a:solidFill>
                  <a:srgbClr val="FFFF00"/>
                </a:solidFill>
                <a:latin typeface="Angsana New" pitchFamily="18" charset="-34"/>
              </a:rPr>
              <a:t/>
            </a:r>
            <a:br>
              <a:rPr lang="th-TH" sz="8100" dirty="0" smtClean="0">
                <a:solidFill>
                  <a:srgbClr val="FFFF00"/>
                </a:solidFill>
                <a:latin typeface="Angsana New" pitchFamily="18" charset="-34"/>
              </a:rPr>
            </a:br>
            <a:r>
              <a:rPr lang="th-TH" sz="8100" dirty="0" smtClean="0">
                <a:solidFill>
                  <a:srgbClr val="FFFF00"/>
                </a:solidFill>
                <a:latin typeface="Angsana New" pitchFamily="18" charset="-34"/>
              </a:rPr>
              <a:t>  </a:t>
            </a:r>
            <a:r>
              <a:rPr lang="th-TH" sz="81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หนี้ตามกฎหมาย</a:t>
            </a:r>
            <a:endParaRPr lang="th-TH" sz="6800" b="1" dirty="0" smtClean="0">
              <a:solidFill>
                <a:schemeClr val="tx1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69785" y="1746792"/>
            <a:ext cx="10071203" cy="5420656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th-TH" sz="2300" b="1" dirty="0" smtClean="0">
              <a:solidFill>
                <a:srgbClr val="FFFF00"/>
              </a:solidFill>
              <a:latin typeface="Angsana New" pitchFamily="18" charset="-34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5400" b="1" dirty="0" smtClean="0">
                <a:solidFill>
                  <a:srgbClr val="FF0000"/>
                </a:solidFill>
                <a:latin typeface="Angsana New" pitchFamily="18" charset="-34"/>
              </a:rPr>
              <a:t>               </a:t>
            </a:r>
            <a:r>
              <a:rPr lang="th-TH" sz="6800" b="1" dirty="0" smtClean="0">
                <a:solidFill>
                  <a:srgbClr val="FF0000"/>
                </a:solidFill>
                <a:latin typeface="Angsana New" pitchFamily="18" charset="-34"/>
              </a:rPr>
              <a:t>พฤติการณ์ทุจริตเอาเงินไป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6100" b="1" dirty="0" smtClean="0">
                <a:latin typeface="Angsana New" pitchFamily="18" charset="-34"/>
              </a:rPr>
              <a:t>     ความผิดฐานยักยอก ตามมาตรา 352 ปอ.</a:t>
            </a:r>
            <a:endParaRPr lang="th-TH" sz="6100" b="1" dirty="0" smtClean="0">
              <a:solidFill>
                <a:srgbClr val="FFFF00"/>
              </a:solidFill>
              <a:latin typeface="Angsana New" pitchFamily="18" charset="-34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6100" b="1" dirty="0" smtClean="0">
                <a:solidFill>
                  <a:srgbClr val="FFFF00"/>
                </a:solidFill>
                <a:latin typeface="Angsana New" pitchFamily="18" charset="-34"/>
              </a:rPr>
              <a:t>	 </a:t>
            </a:r>
            <a:r>
              <a:rPr lang="th-TH" sz="6100" b="1" dirty="0" smtClean="0">
                <a:solidFill>
                  <a:srgbClr val="FFFF00"/>
                </a:solidFill>
                <a:latin typeface="Angsana New" pitchFamily="18" charset="-34"/>
              </a:rPr>
              <a:t> </a:t>
            </a:r>
            <a:r>
              <a:rPr lang="th-TH" sz="6100" b="1" dirty="0" smtClean="0">
                <a:latin typeface="Angsana New" pitchFamily="18" charset="-34"/>
              </a:rPr>
              <a:t>ความผิด</a:t>
            </a:r>
            <a:r>
              <a:rPr lang="th-TH" sz="6100" b="1" dirty="0" smtClean="0">
                <a:latin typeface="Angsana New" pitchFamily="18" charset="-34"/>
              </a:rPr>
              <a:t>ฐานละเมิด ตามมาตรา 420 </a:t>
            </a:r>
            <a:r>
              <a:rPr lang="th-TH" sz="6100" b="1" dirty="0" err="1" smtClean="0">
                <a:latin typeface="Angsana New" pitchFamily="18" charset="-34"/>
              </a:rPr>
              <a:t>ปพพ.</a:t>
            </a:r>
            <a:endParaRPr lang="th-TH" sz="6100" b="1" dirty="0" smtClean="0">
              <a:latin typeface="Angsana New" pitchFamily="18" charset="-34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6100" b="1" dirty="0" smtClean="0">
                <a:latin typeface="Angsana New" pitchFamily="18" charset="-34"/>
              </a:rPr>
              <a:t>	 	</a:t>
            </a:r>
          </a:p>
        </p:txBody>
      </p:sp>
      <p:pic>
        <p:nvPicPr>
          <p:cNvPr id="20484" name="Picture 6" descr="man_desk_working_hb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99006" y="6064764"/>
            <a:ext cx="911774" cy="97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รูปภาพ 5" descr="liebe-0595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0440988" cy="110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6" descr="http://att.bbs.duowan.com/forum/201409/05/1544114gg69pm49aw6gggm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931158"/>
            <a:ext cx="10440988" cy="1890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-280232" y="0"/>
            <a:ext cx="10721220" cy="111491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h-TH" sz="5400" b="1" dirty="0" smtClean="0">
                <a:solidFill>
                  <a:srgbClr val="140666"/>
                </a:solidFill>
                <a:latin typeface="TH SarabunIT๙" pitchFamily="34" charset="-34"/>
                <a:cs typeface="TH SarabunIT๙" pitchFamily="34" charset="-34"/>
              </a:rPr>
              <a:t>     องค์กรบริหารจัดการหนี้กองทุนพัฒนาบทบาทสตรี</a:t>
            </a:r>
            <a:endParaRPr lang="th-TH" sz="5400" b="1" dirty="0">
              <a:solidFill>
                <a:srgbClr val="140666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graphicFrame>
        <p:nvGraphicFramePr>
          <p:cNvPr id="4" name="ไดอะแกรม 3"/>
          <p:cNvGraphicFramePr/>
          <p:nvPr/>
        </p:nvGraphicFramePr>
        <p:xfrm>
          <a:off x="0" y="1417694"/>
          <a:ext cx="10114778" cy="61435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ลูกศรลง 5"/>
          <p:cNvSpPr/>
          <p:nvPr/>
        </p:nvSpPr>
        <p:spPr>
          <a:xfrm>
            <a:off x="4720428" y="3352003"/>
            <a:ext cx="48463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ลูกศรลง 6"/>
          <p:cNvSpPr/>
          <p:nvPr/>
        </p:nvSpPr>
        <p:spPr>
          <a:xfrm>
            <a:off x="4648990" y="5137953"/>
            <a:ext cx="484632" cy="621218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22051" y="78746"/>
            <a:ext cx="9396889" cy="987241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5400" b="1" dirty="0" smtClean="0">
                <a:solidFill>
                  <a:srgbClr val="0000FF"/>
                </a:solidFill>
                <a:latin typeface="TH SarabunIT๙" pitchFamily="34" charset="-34"/>
                <a:cs typeface="TH SarabunIT๙" pitchFamily="34" charset="-34"/>
              </a:rPr>
              <a:t>ความเป็นมา...กองทุนพัฒนาบทบาทสตรี </a:t>
            </a:r>
            <a:endParaRPr lang="th-TH" sz="5400" b="1" dirty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graphicFrame>
        <p:nvGraphicFramePr>
          <p:cNvPr id="4" name="ไดอะแกรม 3"/>
          <p:cNvGraphicFramePr/>
          <p:nvPr/>
        </p:nvGraphicFramePr>
        <p:xfrm>
          <a:off x="0" y="923111"/>
          <a:ext cx="10440988" cy="6559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4066383"/>
            <a:ext cx="8006576" cy="6578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102860" tIns="51429" rIns="102860" bIns="51429" rtlCol="0">
            <a:spAutoFit/>
          </a:bodyPr>
          <a:lstStyle/>
          <a:p>
            <a:r>
              <a:rPr lang="th-TH" sz="3600" dirty="0" smtClean="0">
                <a:solidFill>
                  <a:srgbClr val="0000FF"/>
                </a:solidFill>
              </a:rPr>
              <a:t> </a:t>
            </a:r>
            <a:r>
              <a:rPr lang="th-TH" sz="3600" b="1" dirty="0" smtClean="0">
                <a:solidFill>
                  <a:srgbClr val="0000FF"/>
                </a:solidFill>
              </a:rPr>
              <a:t>กองทุนใหม่ </a:t>
            </a:r>
            <a:r>
              <a:rPr lang="th-TH" sz="3600" dirty="0" smtClean="0">
                <a:solidFill>
                  <a:srgbClr val="0000FF"/>
                </a:solidFill>
              </a:rPr>
              <a:t>...กรมการพัฒนาชุมชน  กระทรวงมหาดไทย</a:t>
            </a:r>
            <a:endParaRPr lang="th-TH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14272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5400" dirty="0" smtClean="0">
                <a:solidFill>
                  <a:srgbClr val="0000FF"/>
                </a:solidFill>
              </a:rPr>
              <a:t>ฐานอำนาจ/บทบาทหน้าที่</a:t>
            </a:r>
            <a:r>
              <a:rPr lang="th-TH" dirty="0" smtClean="0"/>
              <a:t> </a:t>
            </a:r>
            <a:br>
              <a:rPr lang="th-TH" dirty="0" smtClean="0"/>
            </a:br>
            <a:endParaRPr lang="th-TH" dirty="0"/>
          </a:p>
        </p:txBody>
      </p:sp>
      <p:grpSp>
        <p:nvGrpSpPr>
          <p:cNvPr id="2" name="กลุ่ม 4"/>
          <p:cNvGrpSpPr/>
          <p:nvPr/>
        </p:nvGrpSpPr>
        <p:grpSpPr>
          <a:xfrm>
            <a:off x="434153" y="851673"/>
            <a:ext cx="9572684" cy="1250567"/>
            <a:chOff x="434151" y="-214309"/>
            <a:chExt cx="9572684" cy="1250563"/>
          </a:xfrm>
        </p:grpSpPr>
        <p:sp>
          <p:nvSpPr>
            <p:cNvPr id="6" name="สี่เหลี่ยมมุมมน 5"/>
            <p:cNvSpPr/>
            <p:nvPr/>
          </p:nvSpPr>
          <p:spPr>
            <a:xfrm>
              <a:off x="434151" y="71443"/>
              <a:ext cx="9572684" cy="964811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สี่เหลี่ยมมุมมน 4"/>
            <p:cNvSpPr/>
            <p:nvPr/>
          </p:nvSpPr>
          <p:spPr>
            <a:xfrm>
              <a:off x="462409" y="-214309"/>
              <a:ext cx="9516168" cy="122230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</a:t>
              </a: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h-TH" sz="2300" dirty="0" smtClean="0">
                <a:latin typeface="TH SarabunIT๙" pitchFamily="34" charset="-34"/>
                <a:cs typeface="TH SarabunIT๙" pitchFamily="34" charset="-34"/>
              </a:endParaRP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 </a:t>
              </a:r>
              <a:r>
                <a:rPr lang="th-TH" sz="5400" dirty="0" smtClean="0">
                  <a:latin typeface="TH SarabunIT๙" pitchFamily="34" charset="-34"/>
                  <a:cs typeface="TH SarabunIT๙" pitchFamily="34" charset="-34"/>
                </a:rPr>
                <a:t>องค์กรการบริหารจัดการหนี้</a:t>
              </a:r>
              <a:br>
                <a:rPr lang="th-TH" sz="5400" dirty="0" smtClean="0">
                  <a:latin typeface="TH SarabunIT๙" pitchFamily="34" charset="-34"/>
                  <a:cs typeface="TH SarabunIT๙" pitchFamily="34" charset="-34"/>
                </a:rPr>
              </a:br>
              <a:endParaRPr lang="th-TH" sz="5400" dirty="0">
                <a:latin typeface="TH SarabunIT๙" pitchFamily="34" charset="-34"/>
                <a:cs typeface="TH SarabunIT๙" pitchFamily="34" charset="-34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577288" y="2208996"/>
            <a:ext cx="5500726" cy="10771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13" tIns="45707" rIns="91413" bIns="45707" rtlCol="0">
            <a:spAutoFit/>
          </a:bodyPr>
          <a:lstStyle/>
          <a:p>
            <a:pPr algn="ctr"/>
            <a:r>
              <a:rPr lang="th-TH" dirty="0" smtClean="0"/>
              <a:t>พระราชบัญญัติการบริหารทุนหมุนเวียน</a:t>
            </a:r>
          </a:p>
          <a:p>
            <a:pPr algn="ctr"/>
            <a:r>
              <a:rPr lang="th-TH" dirty="0" smtClean="0"/>
              <a:t>พระราชบัญญัติระเบียบบริหารราชการแผ่นดิน</a:t>
            </a:r>
            <a:endParaRPr lang="th-TH" dirty="0"/>
          </a:p>
        </p:txBody>
      </p:sp>
      <p:sp>
        <p:nvSpPr>
          <p:cNvPr id="34" name="สี่เหลี่ยมผืนผ้า 33"/>
          <p:cNvSpPr/>
          <p:nvPr/>
        </p:nvSpPr>
        <p:spPr>
          <a:xfrm>
            <a:off x="362713" y="6423837"/>
            <a:ext cx="4214842" cy="5572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6.คณะทำงานติดตามหนี้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5" name="สี่เหลี่ยมผืนผ้า 34"/>
          <p:cNvSpPr/>
          <p:nvPr/>
        </p:nvSpPr>
        <p:spPr>
          <a:xfrm>
            <a:off x="362713" y="5780895"/>
            <a:ext cx="4214842" cy="6286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5.คณะทำงานขับเคลื่อนฯ ตำบล/เทศบาล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362713" y="5137953"/>
            <a:ext cx="4214842" cy="6286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4.คณะทำงานขับเคลื่อนฯ จังหวัด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362713" y="4566452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3.คณะอนุกรรมการกลั่นกรองและติดตาม อำเภอ</a:t>
            </a:r>
            <a:r>
              <a:rPr lang="th-TH" sz="2400" dirty="0" smtClean="0"/>
              <a:t>.</a:t>
            </a:r>
            <a:endParaRPr lang="th-TH" sz="2400" dirty="0"/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362713" y="3994946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2.คณะอนุกรรมการบริหารกองทุนฯ ระดับจังหวัด</a:t>
            </a:r>
            <a:endParaRPr lang="th-TH" sz="2400" dirty="0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62713" y="3423441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1.คณะกรรมการบริหารกองทุนพัฒนาบทบาทสตรี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5720560" y="6438134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/>
              <a:t>คำสั่งคณะอนุฯ จังหวัด</a:t>
            </a:r>
            <a:endParaRPr lang="th-TH" sz="2400" dirty="0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5720560" y="5780896"/>
            <a:ext cx="4214842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คำสั่งคณะอนุฯ อำเภอ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5720560" y="5137956"/>
            <a:ext cx="4214842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/>
              <a:t/>
            </a:r>
            <a:br>
              <a:rPr lang="th-TH" sz="2400" dirty="0" smtClean="0"/>
            </a:br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คำสั่งคณะอนุฯ จังหวัด</a:t>
            </a:r>
            <a:endParaRPr lang="th-TH" sz="2400" dirty="0" smtClean="0"/>
          </a:p>
          <a:p>
            <a:endParaRPr lang="th-TH" sz="2400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5720560" y="4566449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คำสั่งแต่งตั้ง ที่ 3/2559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5720560" y="3423441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/>
              <a:t>พระราชบัญญัติฯ ทุน+ ข้อบังคับฯ</a:t>
            </a:r>
            <a:endParaRPr lang="th-TH" sz="2400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5720560" y="4009242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/>
              <a:t>คำสั่งแต่งตั้ง ที่ </a:t>
            </a:r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2/2559</a:t>
            </a:r>
            <a:endParaRPr lang="th-TH" sz="2400" dirty="0"/>
          </a:p>
        </p:txBody>
      </p:sp>
      <p:sp>
        <p:nvSpPr>
          <p:cNvPr id="20" name="รูปห้าเหลี่ยม 19"/>
          <p:cNvSpPr/>
          <p:nvPr/>
        </p:nvSpPr>
        <p:spPr>
          <a:xfrm>
            <a:off x="4648991" y="6566714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26" name="คำบรรยายภาพแบบลูกศรขึ้น 25"/>
          <p:cNvSpPr/>
          <p:nvPr/>
        </p:nvSpPr>
        <p:spPr>
          <a:xfrm>
            <a:off x="362713" y="6923906"/>
            <a:ext cx="4214842" cy="562791"/>
          </a:xfrm>
          <a:prstGeom prst="up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องค์กรบริหารจัดการหนี้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8" name="คำบรรยายภาพแบบลูกศรขึ้น 27"/>
          <p:cNvSpPr/>
          <p:nvPr/>
        </p:nvSpPr>
        <p:spPr>
          <a:xfrm>
            <a:off x="5791998" y="6932618"/>
            <a:ext cx="4143404" cy="562791"/>
          </a:xfrm>
          <a:prstGeom prst="up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ฐานอำนาจ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9" name="รูปห้าเหลี่ยม 28"/>
          <p:cNvSpPr/>
          <p:nvPr/>
        </p:nvSpPr>
        <p:spPr>
          <a:xfrm>
            <a:off x="4648991" y="5923774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0" name="รูปห้าเหลี่ยม 29"/>
          <p:cNvSpPr/>
          <p:nvPr/>
        </p:nvSpPr>
        <p:spPr>
          <a:xfrm>
            <a:off x="4648991" y="5280832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1" name="รูปห้าเหลี่ยม 30"/>
          <p:cNvSpPr/>
          <p:nvPr/>
        </p:nvSpPr>
        <p:spPr>
          <a:xfrm>
            <a:off x="4648991" y="4709328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2" name="รูปห้าเหลี่ยม 31"/>
          <p:cNvSpPr/>
          <p:nvPr/>
        </p:nvSpPr>
        <p:spPr>
          <a:xfrm>
            <a:off x="4648991" y="4137822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40" name="รูปห้าเหลี่ยม 39"/>
          <p:cNvSpPr/>
          <p:nvPr/>
        </p:nvSpPr>
        <p:spPr>
          <a:xfrm>
            <a:off x="4648991" y="356631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14272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5400" dirty="0" smtClean="0">
                <a:solidFill>
                  <a:srgbClr val="0000FF"/>
                </a:solidFill>
              </a:rPr>
              <a:t>ฐานอำนาจ/บทบาทหน้าที่</a:t>
            </a:r>
            <a:r>
              <a:rPr lang="th-TH" dirty="0" smtClean="0"/>
              <a:t> </a:t>
            </a:r>
            <a:br>
              <a:rPr lang="th-TH" dirty="0" smtClean="0"/>
            </a:br>
            <a:endParaRPr lang="th-TH" dirty="0"/>
          </a:p>
        </p:txBody>
      </p:sp>
      <p:grpSp>
        <p:nvGrpSpPr>
          <p:cNvPr id="2" name="กลุ่ม 4"/>
          <p:cNvGrpSpPr/>
          <p:nvPr/>
        </p:nvGrpSpPr>
        <p:grpSpPr>
          <a:xfrm>
            <a:off x="434153" y="851673"/>
            <a:ext cx="9572684" cy="1250567"/>
            <a:chOff x="434151" y="-214309"/>
            <a:chExt cx="9572684" cy="1250563"/>
          </a:xfrm>
        </p:grpSpPr>
        <p:sp>
          <p:nvSpPr>
            <p:cNvPr id="6" name="สี่เหลี่ยมมุมมน 5"/>
            <p:cNvSpPr/>
            <p:nvPr/>
          </p:nvSpPr>
          <p:spPr>
            <a:xfrm>
              <a:off x="434151" y="71443"/>
              <a:ext cx="9572684" cy="964811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สี่เหลี่ยมมุมมน 4"/>
            <p:cNvSpPr/>
            <p:nvPr/>
          </p:nvSpPr>
          <p:spPr>
            <a:xfrm>
              <a:off x="462409" y="-214309"/>
              <a:ext cx="9516168" cy="122230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</a:t>
              </a: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h-TH" sz="2300" dirty="0" smtClean="0">
                <a:latin typeface="TH SarabunIT๙" pitchFamily="34" charset="-34"/>
                <a:cs typeface="TH SarabunIT๙" pitchFamily="34" charset="-34"/>
              </a:endParaRP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 </a:t>
              </a:r>
              <a:r>
                <a:rPr lang="th-TH" sz="5400" dirty="0" smtClean="0">
                  <a:latin typeface="TH SarabunIT๙" pitchFamily="34" charset="-34"/>
                  <a:cs typeface="TH SarabunIT๙" pitchFamily="34" charset="-34"/>
                </a:rPr>
                <a:t>คณะอนุกรรมการบริหารกองทุนฯ ระดับจังหวัด</a:t>
              </a:r>
              <a:br>
                <a:rPr lang="th-TH" sz="5400" dirty="0" smtClean="0">
                  <a:latin typeface="TH SarabunIT๙" pitchFamily="34" charset="-34"/>
                  <a:cs typeface="TH SarabunIT๙" pitchFamily="34" charset="-34"/>
                </a:rPr>
              </a:br>
              <a:endParaRPr lang="th-TH" sz="5400" dirty="0">
                <a:latin typeface="TH SarabunIT๙" pitchFamily="34" charset="-34"/>
                <a:cs typeface="TH SarabunIT๙" pitchFamily="34" charset="-34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005784" y="2208996"/>
            <a:ext cx="6643734" cy="10771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13" tIns="45707" rIns="91413" bIns="45707" rtlCol="0">
            <a:spAutoFit/>
          </a:bodyPr>
          <a:lstStyle/>
          <a:p>
            <a:pPr algn="ctr"/>
            <a:r>
              <a:rPr lang="th-TH" dirty="0" smtClean="0"/>
              <a:t>คำสั่งคณะกรรมการบริหารกองทุนพัฒนาบทบาทสตรี</a:t>
            </a:r>
          </a:p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ที่ 2/2559  วันที่ 3 สิงหาคม 2559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4" name="สี่เหลี่ยมผืนผ้า 33"/>
          <p:cNvSpPr/>
          <p:nvPr/>
        </p:nvSpPr>
        <p:spPr>
          <a:xfrm>
            <a:off x="362713" y="6423837"/>
            <a:ext cx="4214842" cy="5572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6. ปฏิบัติหน้าที่ตามข้อบังคับ+</a:t>
            </a:r>
            <a:r>
              <a:rPr lang="th-TH" sz="2400" dirty="0" err="1" smtClean="0">
                <a:latin typeface="TH SarabunIT๙" pitchFamily="34" charset="-34"/>
                <a:cs typeface="TH SarabunIT๙" pitchFamily="34" charset="-34"/>
              </a:rPr>
              <a:t>คกส.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5" name="สี่เหลี่ยมผืนผ้า 34"/>
          <p:cNvSpPr/>
          <p:nvPr/>
        </p:nvSpPr>
        <p:spPr>
          <a:xfrm>
            <a:off x="362713" y="5780895"/>
            <a:ext cx="4214842" cy="6286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5. รายงานผล ปัญหา +อุปสรรค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362713" y="5137953"/>
            <a:ext cx="4214842" cy="6286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4. แต่งตั้งคณะทำงานฯ กรรมการผู้ทรงคุณฯ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362713" y="4566452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3. พิจารณาอนุมัติโครงการ</a:t>
            </a:r>
            <a:endParaRPr lang="th-TH" sz="2400" dirty="0"/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362713" y="3994946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2. จัดทำแผน + ดำเนินการตามแผน</a:t>
            </a:r>
            <a:endParaRPr lang="th-TH" sz="2400" dirty="0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62713" y="3423441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1. บริหารงานกองทุน กำกับ ดูแล + ติดตาม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5720560" y="6438134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คำสั่งที่ 2/2559 (10)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5720560" y="5780896"/>
            <a:ext cx="4214842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คำสั่งที่ 2/2559 (9)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5720560" y="5137956"/>
            <a:ext cx="4214842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/>
              <a:t/>
            </a:r>
            <a:br>
              <a:rPr lang="th-TH" sz="2400" dirty="0" smtClean="0"/>
            </a:br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คำสั่งที่ 2/2559 (6) (7) (8)</a:t>
            </a:r>
            <a:endParaRPr lang="th-TH" sz="2400" dirty="0" smtClean="0"/>
          </a:p>
          <a:p>
            <a:endParaRPr lang="th-TH" sz="2400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5720560" y="4566449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คำสั่งที่ 2/2559 (4)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5720560" y="3423441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คำสั่งที่ 2/2559  (1)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5720560" y="4009242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/>
              <a:t>คำสั่งที่ </a:t>
            </a:r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2/2559 (2) (3)</a:t>
            </a:r>
            <a:endParaRPr lang="th-TH" sz="2400" dirty="0"/>
          </a:p>
        </p:txBody>
      </p:sp>
      <p:sp>
        <p:nvSpPr>
          <p:cNvPr id="20" name="รูปห้าเหลี่ยม 19"/>
          <p:cNvSpPr/>
          <p:nvPr/>
        </p:nvSpPr>
        <p:spPr>
          <a:xfrm>
            <a:off x="4648991" y="6566714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26" name="คำบรรยายภาพแบบลูกศรขึ้น 25"/>
          <p:cNvSpPr/>
          <p:nvPr/>
        </p:nvSpPr>
        <p:spPr>
          <a:xfrm>
            <a:off x="362713" y="6923906"/>
            <a:ext cx="4214842" cy="562791"/>
          </a:xfrm>
          <a:prstGeom prst="up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อำนาจหน้าที่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8" name="คำบรรยายภาพแบบลูกศรขึ้น 27"/>
          <p:cNvSpPr/>
          <p:nvPr/>
        </p:nvSpPr>
        <p:spPr>
          <a:xfrm>
            <a:off x="5791998" y="6932618"/>
            <a:ext cx="4143404" cy="562791"/>
          </a:xfrm>
          <a:prstGeom prst="up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ฐานอำนาจ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9" name="รูปห้าเหลี่ยม 28"/>
          <p:cNvSpPr/>
          <p:nvPr/>
        </p:nvSpPr>
        <p:spPr>
          <a:xfrm>
            <a:off x="4648991" y="5923774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0" name="รูปห้าเหลี่ยม 29"/>
          <p:cNvSpPr/>
          <p:nvPr/>
        </p:nvSpPr>
        <p:spPr>
          <a:xfrm>
            <a:off x="4648991" y="5280832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1" name="รูปห้าเหลี่ยม 30"/>
          <p:cNvSpPr/>
          <p:nvPr/>
        </p:nvSpPr>
        <p:spPr>
          <a:xfrm>
            <a:off x="4648991" y="4709328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2" name="รูปห้าเหลี่ยม 31"/>
          <p:cNvSpPr/>
          <p:nvPr/>
        </p:nvSpPr>
        <p:spPr>
          <a:xfrm>
            <a:off x="4648991" y="4137822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40" name="รูปห้าเหลี่ยม 39"/>
          <p:cNvSpPr/>
          <p:nvPr/>
        </p:nvSpPr>
        <p:spPr>
          <a:xfrm>
            <a:off x="4648991" y="356631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14272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5400" dirty="0" smtClean="0">
                <a:solidFill>
                  <a:srgbClr val="0000FF"/>
                </a:solidFill>
              </a:rPr>
              <a:t>ฐานอำนาจ/บทบาทหน้าที่</a:t>
            </a:r>
            <a:r>
              <a:rPr lang="th-TH" dirty="0" smtClean="0"/>
              <a:t> </a:t>
            </a:r>
            <a:br>
              <a:rPr lang="th-TH" dirty="0" smtClean="0"/>
            </a:br>
            <a:endParaRPr lang="th-TH" dirty="0"/>
          </a:p>
        </p:txBody>
      </p:sp>
      <p:grpSp>
        <p:nvGrpSpPr>
          <p:cNvPr id="2" name="กลุ่ม 4"/>
          <p:cNvGrpSpPr/>
          <p:nvPr/>
        </p:nvGrpSpPr>
        <p:grpSpPr>
          <a:xfrm>
            <a:off x="434153" y="851673"/>
            <a:ext cx="9572684" cy="1250567"/>
            <a:chOff x="434151" y="-214309"/>
            <a:chExt cx="9572684" cy="1250563"/>
          </a:xfrm>
        </p:grpSpPr>
        <p:sp>
          <p:nvSpPr>
            <p:cNvPr id="6" name="สี่เหลี่ยมมุมมน 5"/>
            <p:cNvSpPr/>
            <p:nvPr/>
          </p:nvSpPr>
          <p:spPr>
            <a:xfrm>
              <a:off x="434151" y="71443"/>
              <a:ext cx="9572684" cy="964811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สี่เหลี่ยมมุมมน 4"/>
            <p:cNvSpPr/>
            <p:nvPr/>
          </p:nvSpPr>
          <p:spPr>
            <a:xfrm>
              <a:off x="462409" y="-214309"/>
              <a:ext cx="9516168" cy="122230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</a:t>
              </a: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h-TH" sz="2300" dirty="0" smtClean="0">
                <a:latin typeface="TH SarabunIT๙" pitchFamily="34" charset="-34"/>
                <a:cs typeface="TH SarabunIT๙" pitchFamily="34" charset="-34"/>
              </a:endParaRP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 </a:t>
              </a:r>
              <a:r>
                <a:rPr lang="th-TH" sz="5400" dirty="0" smtClean="0">
                  <a:latin typeface="TH SarabunIT๙" pitchFamily="34" charset="-34"/>
                  <a:cs typeface="TH SarabunIT๙" pitchFamily="34" charset="-34"/>
                </a:rPr>
                <a:t>คณะอนุกรรมการกลั่นกรอง+ติดตาม อำเภอ</a:t>
              </a:r>
              <a:br>
                <a:rPr lang="th-TH" sz="5400" dirty="0" smtClean="0">
                  <a:latin typeface="TH SarabunIT๙" pitchFamily="34" charset="-34"/>
                  <a:cs typeface="TH SarabunIT๙" pitchFamily="34" charset="-34"/>
                </a:rPr>
              </a:br>
              <a:endParaRPr lang="th-TH" sz="5400" dirty="0">
                <a:latin typeface="TH SarabunIT๙" pitchFamily="34" charset="-34"/>
                <a:cs typeface="TH SarabunIT๙" pitchFamily="34" charset="-34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005784" y="2208996"/>
            <a:ext cx="6643734" cy="10771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13" tIns="45707" rIns="91413" bIns="45707" rtlCol="0">
            <a:spAutoFit/>
          </a:bodyPr>
          <a:lstStyle/>
          <a:p>
            <a:pPr algn="ctr"/>
            <a:r>
              <a:rPr lang="th-TH" dirty="0" smtClean="0"/>
              <a:t>คำสั่งคณะกรรมการบริหารกองทุนพัฒนาบทบาทสตรี</a:t>
            </a:r>
          </a:p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ที่ 3/2559  วันที่ 3 สิงหาคม 2559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4" name="สี่เหลี่ยมผืนผ้า 33"/>
          <p:cNvSpPr/>
          <p:nvPr/>
        </p:nvSpPr>
        <p:spPr>
          <a:xfrm>
            <a:off x="362713" y="6423837"/>
            <a:ext cx="4214842" cy="5572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6. ปฏิบัติหน้าที่ตามข้อบังคับ+ </a:t>
            </a:r>
            <a:r>
              <a:rPr lang="th-TH" sz="2400" dirty="0" err="1" smtClean="0">
                <a:latin typeface="TH SarabunIT๙" pitchFamily="34" charset="-34"/>
                <a:cs typeface="TH SarabunIT๙" pitchFamily="34" charset="-34"/>
              </a:rPr>
              <a:t>คกส.</a:t>
            </a:r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+</a:t>
            </a:r>
            <a:r>
              <a:rPr lang="th-TH" sz="2400" dirty="0" err="1" smtClean="0">
                <a:latin typeface="TH SarabunIT๙" pitchFamily="34" charset="-34"/>
                <a:cs typeface="TH SarabunIT๙" pitchFamily="34" charset="-34"/>
              </a:rPr>
              <a:t>อกส.จ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5" name="สี่เหลี่ยมผืนผ้า 34"/>
          <p:cNvSpPr/>
          <p:nvPr/>
        </p:nvSpPr>
        <p:spPr>
          <a:xfrm>
            <a:off x="362713" y="5780895"/>
            <a:ext cx="4214842" cy="6286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5. รายงานผล ปัญหา +อุปสรรค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362713" y="5137953"/>
            <a:ext cx="4214842" cy="6286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4. แต่งตั้งคณะทำงานฯ  อาสาสมัคร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362713" y="4566452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3. ตรวจสอบ กลั่นกรอง ให้ความเห็นชอบโครงการ</a:t>
            </a:r>
            <a:endParaRPr lang="th-TH" sz="2400" dirty="0"/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362713" y="3994946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2. จัดทำแผนติดตาม+สนับสนุน</a:t>
            </a:r>
            <a:endParaRPr lang="th-TH" sz="2400" dirty="0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62713" y="3423441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1. กำกับ ดูแล ติดตาม ส่งเสริม สนับสนุน ประสาน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5720560" y="6438134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/>
              <a:t>คำสั่งที่ </a:t>
            </a:r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3/2559 (8)</a:t>
            </a:r>
            <a:endParaRPr lang="th-TH" sz="2400" dirty="0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5720560" y="5780896"/>
            <a:ext cx="4214842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คำสั่งที่ 3/2559 (7)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5720560" y="5137956"/>
            <a:ext cx="4214842" cy="642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/>
              <a:t/>
            </a:r>
            <a:br>
              <a:rPr lang="th-TH" sz="2400" dirty="0" smtClean="0"/>
            </a:br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คำสั่งที่ 3/2559 (4) (5) (6)</a:t>
            </a:r>
            <a:endParaRPr lang="th-TH" sz="2400" dirty="0" smtClean="0"/>
          </a:p>
          <a:p>
            <a:endParaRPr lang="th-TH" sz="2400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5720560" y="4566449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คำสั่งที่ 3/2559 (3)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5720560" y="3423441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คำสั่งที่ 3/2559  (1)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5720560" y="4009242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/>
              <a:t>คำสั่งที่ </a:t>
            </a:r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3/2559 (2)</a:t>
            </a:r>
            <a:endParaRPr lang="th-TH" sz="2400" dirty="0"/>
          </a:p>
        </p:txBody>
      </p:sp>
      <p:sp>
        <p:nvSpPr>
          <p:cNvPr id="20" name="รูปห้าเหลี่ยม 19"/>
          <p:cNvSpPr/>
          <p:nvPr/>
        </p:nvSpPr>
        <p:spPr>
          <a:xfrm>
            <a:off x="4648991" y="6566714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26" name="คำบรรยายภาพแบบลูกศรขึ้น 25"/>
          <p:cNvSpPr/>
          <p:nvPr/>
        </p:nvSpPr>
        <p:spPr>
          <a:xfrm>
            <a:off x="362713" y="6923906"/>
            <a:ext cx="4214842" cy="562791"/>
          </a:xfrm>
          <a:prstGeom prst="up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อำนาจหน้าที่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8" name="คำบรรยายภาพแบบลูกศรขึ้น 27"/>
          <p:cNvSpPr/>
          <p:nvPr/>
        </p:nvSpPr>
        <p:spPr>
          <a:xfrm>
            <a:off x="5791998" y="6932618"/>
            <a:ext cx="4143404" cy="562791"/>
          </a:xfrm>
          <a:prstGeom prst="up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ฐานอำนาจ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9" name="รูปห้าเหลี่ยม 28"/>
          <p:cNvSpPr/>
          <p:nvPr/>
        </p:nvSpPr>
        <p:spPr>
          <a:xfrm>
            <a:off x="4648991" y="5923774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0" name="รูปห้าเหลี่ยม 29"/>
          <p:cNvSpPr/>
          <p:nvPr/>
        </p:nvSpPr>
        <p:spPr>
          <a:xfrm>
            <a:off x="4648991" y="5280832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1" name="รูปห้าเหลี่ยม 30"/>
          <p:cNvSpPr/>
          <p:nvPr/>
        </p:nvSpPr>
        <p:spPr>
          <a:xfrm>
            <a:off x="4648991" y="4709328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2" name="รูปห้าเหลี่ยม 31"/>
          <p:cNvSpPr/>
          <p:nvPr/>
        </p:nvSpPr>
        <p:spPr>
          <a:xfrm>
            <a:off x="4648991" y="4137822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40" name="รูปห้าเหลี่ยม 39"/>
          <p:cNvSpPr/>
          <p:nvPr/>
        </p:nvSpPr>
        <p:spPr>
          <a:xfrm>
            <a:off x="4648991" y="356631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14272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5400" dirty="0" smtClean="0">
                <a:solidFill>
                  <a:srgbClr val="0000FF"/>
                </a:solidFill>
              </a:rPr>
              <a:t>ฐานอำนาจ/บทบาทหน้าที่</a:t>
            </a:r>
            <a:r>
              <a:rPr lang="th-TH" dirty="0" smtClean="0"/>
              <a:t> </a:t>
            </a:r>
            <a:br>
              <a:rPr lang="th-TH" dirty="0" smtClean="0"/>
            </a:br>
            <a:endParaRPr lang="th-TH" dirty="0"/>
          </a:p>
        </p:txBody>
      </p:sp>
      <p:grpSp>
        <p:nvGrpSpPr>
          <p:cNvPr id="2" name="กลุ่ม 4"/>
          <p:cNvGrpSpPr/>
          <p:nvPr/>
        </p:nvGrpSpPr>
        <p:grpSpPr>
          <a:xfrm>
            <a:off x="434153" y="851673"/>
            <a:ext cx="9572684" cy="1250567"/>
            <a:chOff x="434151" y="-214309"/>
            <a:chExt cx="9572684" cy="1250563"/>
          </a:xfrm>
        </p:grpSpPr>
        <p:sp>
          <p:nvSpPr>
            <p:cNvPr id="6" name="สี่เหลี่ยมมุมมน 5"/>
            <p:cNvSpPr/>
            <p:nvPr/>
          </p:nvSpPr>
          <p:spPr>
            <a:xfrm>
              <a:off x="434151" y="71443"/>
              <a:ext cx="9572684" cy="964811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สี่เหลี่ยมมุมมน 4"/>
            <p:cNvSpPr/>
            <p:nvPr/>
          </p:nvSpPr>
          <p:spPr>
            <a:xfrm>
              <a:off x="462409" y="-214309"/>
              <a:ext cx="9516168" cy="122230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</a:t>
              </a: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h-TH" sz="2300" dirty="0" smtClean="0">
                <a:latin typeface="TH SarabunIT๙" pitchFamily="34" charset="-34"/>
                <a:cs typeface="TH SarabunIT๙" pitchFamily="34" charset="-34"/>
              </a:endParaRP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 </a:t>
              </a:r>
              <a:r>
                <a:rPr lang="th-TH" sz="4800" dirty="0" smtClean="0">
                  <a:latin typeface="TH SarabunIT๙" pitchFamily="34" charset="-34"/>
                  <a:cs typeface="TH SarabunIT๙" pitchFamily="34" charset="-34"/>
                </a:rPr>
                <a:t>สำนักงานพัฒนาชุมชนจังหวัด</a:t>
              </a:r>
              <a:br>
                <a:rPr lang="th-TH" sz="4800" dirty="0" smtClean="0">
                  <a:latin typeface="TH SarabunIT๙" pitchFamily="34" charset="-34"/>
                  <a:cs typeface="TH SarabunIT๙" pitchFamily="34" charset="-34"/>
                </a:rPr>
              </a:br>
              <a:endParaRPr lang="th-TH" sz="4800" dirty="0">
                <a:latin typeface="TH SarabunIT๙" pitchFamily="34" charset="-34"/>
                <a:cs typeface="TH SarabunIT๙" pitchFamily="34" charset="-34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005784" y="2208996"/>
            <a:ext cx="6643734" cy="10771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13" tIns="45707" rIns="91413" bIns="45707" rtlCol="0">
            <a:spAutoFit/>
          </a:bodyPr>
          <a:lstStyle/>
          <a:p>
            <a:pPr algn="ctr"/>
            <a:r>
              <a:rPr lang="th-TH" dirty="0" smtClean="0"/>
              <a:t>กฎกระทรวงแบ่งส่วนราชการกรมการพัฒนาชุมชน</a:t>
            </a:r>
          </a:p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พระราชบัญญัติระเบียบบริหารราชการแผ่นดิน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362713" y="4566452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3. ปฏิบัติงานร่วม/สนับสนุน...หน่วยงานอื่น</a:t>
            </a:r>
            <a:endParaRPr lang="th-TH" sz="2400" dirty="0"/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362713" y="3994946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2. กำหนด กำกับดูแล สนับสนุน.การปฏิบัติงาน อ.</a:t>
            </a:r>
            <a:endParaRPr lang="th-TH" sz="2400" dirty="0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62713" y="3423441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1. ดำเนินการ+ประสานงาน การพัฒนาชุมชน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5720560" y="4566449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ข้อ 15 (4)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5720560" y="3423441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ข้อ 15  (2)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5720560" y="4009242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ข้อ 15  (3)</a:t>
            </a:r>
            <a:endParaRPr lang="th-TH" sz="2400" dirty="0"/>
          </a:p>
        </p:txBody>
      </p:sp>
      <p:sp>
        <p:nvSpPr>
          <p:cNvPr id="26" name="คำบรรยายภาพแบบลูกศรขึ้น 25"/>
          <p:cNvSpPr/>
          <p:nvPr/>
        </p:nvSpPr>
        <p:spPr>
          <a:xfrm>
            <a:off x="362710" y="5638019"/>
            <a:ext cx="4214842" cy="562791"/>
          </a:xfrm>
          <a:prstGeom prst="upArrowCallout">
            <a:avLst>
              <a:gd name="adj1" fmla="val 25000"/>
              <a:gd name="adj2" fmla="val 14845"/>
              <a:gd name="adj3" fmla="val 25000"/>
              <a:gd name="adj4" fmla="val 6497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อำนาจหน้าที่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8" name="คำบรรยายภาพแบบลูกศรขึ้น 27"/>
          <p:cNvSpPr/>
          <p:nvPr/>
        </p:nvSpPr>
        <p:spPr>
          <a:xfrm>
            <a:off x="5791998" y="5638019"/>
            <a:ext cx="4143404" cy="634229"/>
          </a:xfrm>
          <a:prstGeom prst="up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ฐานอำนาจ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1" name="รูปห้าเหลี่ยม 30"/>
          <p:cNvSpPr/>
          <p:nvPr/>
        </p:nvSpPr>
        <p:spPr>
          <a:xfrm>
            <a:off x="4648991" y="4709328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2" name="รูปห้าเหลี่ยม 31"/>
          <p:cNvSpPr/>
          <p:nvPr/>
        </p:nvSpPr>
        <p:spPr>
          <a:xfrm>
            <a:off x="4648991" y="4137822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40" name="รูปห้าเหลี่ยม 39"/>
          <p:cNvSpPr/>
          <p:nvPr/>
        </p:nvSpPr>
        <p:spPr>
          <a:xfrm>
            <a:off x="4648991" y="356631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14272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5400" dirty="0" smtClean="0">
                <a:solidFill>
                  <a:srgbClr val="0000FF"/>
                </a:solidFill>
              </a:rPr>
              <a:t>ฐานอำนาจ/บทบาทหน้าที่</a:t>
            </a:r>
            <a:r>
              <a:rPr lang="th-TH" dirty="0" smtClean="0"/>
              <a:t> </a:t>
            </a:r>
            <a:br>
              <a:rPr lang="th-TH" dirty="0" smtClean="0"/>
            </a:br>
            <a:endParaRPr lang="th-TH" dirty="0"/>
          </a:p>
        </p:txBody>
      </p:sp>
      <p:grpSp>
        <p:nvGrpSpPr>
          <p:cNvPr id="2" name="กลุ่ม 4"/>
          <p:cNvGrpSpPr/>
          <p:nvPr/>
        </p:nvGrpSpPr>
        <p:grpSpPr>
          <a:xfrm>
            <a:off x="434153" y="851673"/>
            <a:ext cx="9572684" cy="1250567"/>
            <a:chOff x="434151" y="-214309"/>
            <a:chExt cx="9572684" cy="1250563"/>
          </a:xfrm>
        </p:grpSpPr>
        <p:sp>
          <p:nvSpPr>
            <p:cNvPr id="6" name="สี่เหลี่ยมมุมมน 5"/>
            <p:cNvSpPr/>
            <p:nvPr/>
          </p:nvSpPr>
          <p:spPr>
            <a:xfrm>
              <a:off x="434151" y="71443"/>
              <a:ext cx="9572684" cy="964811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สี่เหลี่ยมมุมมน 4"/>
            <p:cNvSpPr/>
            <p:nvPr/>
          </p:nvSpPr>
          <p:spPr>
            <a:xfrm>
              <a:off x="462409" y="-214309"/>
              <a:ext cx="9516168" cy="122230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</a:t>
              </a: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h-TH" sz="2300" dirty="0" smtClean="0">
                <a:latin typeface="TH SarabunIT๙" pitchFamily="34" charset="-34"/>
                <a:cs typeface="TH SarabunIT๙" pitchFamily="34" charset="-34"/>
              </a:endParaRP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 </a:t>
              </a:r>
              <a:r>
                <a:rPr lang="th-TH" sz="4800" dirty="0" smtClean="0">
                  <a:latin typeface="TH SarabunIT๙" pitchFamily="34" charset="-34"/>
                  <a:cs typeface="TH SarabunIT๙" pitchFamily="34" charset="-34"/>
                </a:rPr>
                <a:t>สำนักงานพัฒนาชุมชนอำเภอ</a:t>
              </a:r>
              <a:br>
                <a:rPr lang="th-TH" sz="4800" dirty="0" smtClean="0">
                  <a:latin typeface="TH SarabunIT๙" pitchFamily="34" charset="-34"/>
                  <a:cs typeface="TH SarabunIT๙" pitchFamily="34" charset="-34"/>
                </a:rPr>
              </a:br>
              <a:endParaRPr lang="th-TH" sz="4800" dirty="0">
                <a:latin typeface="TH SarabunIT๙" pitchFamily="34" charset="-34"/>
                <a:cs typeface="TH SarabunIT๙" pitchFamily="34" charset="-34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2005784" y="2208996"/>
            <a:ext cx="6643734" cy="10771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13" tIns="45707" rIns="91413" bIns="45707" rtlCol="0">
            <a:spAutoFit/>
          </a:bodyPr>
          <a:lstStyle/>
          <a:p>
            <a:pPr algn="ctr"/>
            <a:r>
              <a:rPr lang="th-TH" dirty="0" smtClean="0"/>
              <a:t>กฎกระทรวงแบ่งส่วนราชการกรมการพัฒนาชุมชน</a:t>
            </a:r>
          </a:p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พระราชบัญญัติระเบียบบริหารราชการแผ่นดิน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362713" y="3994946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2. ปฏิบัติงานร่วม/สนับสนุน...หน่วยงานอื่น</a:t>
            </a:r>
            <a:endParaRPr lang="th-TH" sz="2400" dirty="0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62713" y="3423441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1. ดำเนินการ+ประสานงาน การพัฒนาชุมชน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5720560" y="3423441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ข้อ 16  (1)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5720560" y="4009242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ข้อ 16  (2)</a:t>
            </a:r>
            <a:endParaRPr lang="th-TH" sz="2400" dirty="0"/>
          </a:p>
        </p:txBody>
      </p:sp>
      <p:sp>
        <p:nvSpPr>
          <p:cNvPr id="26" name="คำบรรยายภาพแบบลูกศรขึ้น 25"/>
          <p:cNvSpPr/>
          <p:nvPr/>
        </p:nvSpPr>
        <p:spPr>
          <a:xfrm>
            <a:off x="362710" y="4780764"/>
            <a:ext cx="4214842" cy="1000131"/>
          </a:xfrm>
          <a:prstGeom prst="upArrowCallout">
            <a:avLst>
              <a:gd name="adj1" fmla="val 25000"/>
              <a:gd name="adj2" fmla="val 28384"/>
              <a:gd name="adj3" fmla="val 25000"/>
              <a:gd name="adj4" fmla="val 6497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อำนาจหน้าที่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8" name="คำบรรยายภาพแบบลูกศรขึ้น 27"/>
          <p:cNvSpPr/>
          <p:nvPr/>
        </p:nvSpPr>
        <p:spPr>
          <a:xfrm>
            <a:off x="5791998" y="4923640"/>
            <a:ext cx="4143404" cy="857256"/>
          </a:xfrm>
          <a:prstGeom prst="up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ฐานอำนาจ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1" name="รูปห้าเหลี่ยม 30"/>
          <p:cNvSpPr/>
          <p:nvPr/>
        </p:nvSpPr>
        <p:spPr>
          <a:xfrm>
            <a:off x="4648991" y="4709328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2" name="รูปห้าเหลี่ยม 31"/>
          <p:cNvSpPr/>
          <p:nvPr/>
        </p:nvSpPr>
        <p:spPr>
          <a:xfrm>
            <a:off x="4648991" y="4137822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40" name="รูปห้าเหลี่ยม 39"/>
          <p:cNvSpPr/>
          <p:nvPr/>
        </p:nvSpPr>
        <p:spPr>
          <a:xfrm>
            <a:off x="4648991" y="356631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14272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5400" dirty="0" smtClean="0">
                <a:solidFill>
                  <a:srgbClr val="0000FF"/>
                </a:solidFill>
              </a:rPr>
              <a:t>ฐานอำนาจ/บทบาทหน้าที่</a:t>
            </a:r>
            <a:r>
              <a:rPr lang="th-TH" dirty="0" smtClean="0"/>
              <a:t> </a:t>
            </a:r>
            <a:br>
              <a:rPr lang="th-TH" dirty="0" smtClean="0"/>
            </a:br>
            <a:endParaRPr lang="th-TH" dirty="0"/>
          </a:p>
        </p:txBody>
      </p:sp>
      <p:grpSp>
        <p:nvGrpSpPr>
          <p:cNvPr id="2" name="กลุ่ม 4"/>
          <p:cNvGrpSpPr/>
          <p:nvPr/>
        </p:nvGrpSpPr>
        <p:grpSpPr>
          <a:xfrm>
            <a:off x="434153" y="851673"/>
            <a:ext cx="9572684" cy="1250567"/>
            <a:chOff x="434151" y="-214309"/>
            <a:chExt cx="9572684" cy="1250563"/>
          </a:xfrm>
        </p:grpSpPr>
        <p:sp>
          <p:nvSpPr>
            <p:cNvPr id="6" name="สี่เหลี่ยมมุมมน 5"/>
            <p:cNvSpPr/>
            <p:nvPr/>
          </p:nvSpPr>
          <p:spPr>
            <a:xfrm>
              <a:off x="434151" y="71443"/>
              <a:ext cx="9572684" cy="964811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สี่เหลี่ยมมุมมน 4"/>
            <p:cNvSpPr/>
            <p:nvPr/>
          </p:nvSpPr>
          <p:spPr>
            <a:xfrm>
              <a:off x="462409" y="-214309"/>
              <a:ext cx="9516168" cy="1222305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</a:t>
              </a: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h-TH" sz="2300" dirty="0" smtClean="0">
                <a:latin typeface="TH SarabunIT๙" pitchFamily="34" charset="-34"/>
                <a:cs typeface="TH SarabunIT๙" pitchFamily="34" charset="-34"/>
              </a:endParaRPr>
            </a:p>
            <a:p>
              <a:pPr algn="ctr" defTabSz="97760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2300" dirty="0" smtClean="0">
                  <a:latin typeface="TH SarabunIT๙" pitchFamily="34" charset="-34"/>
                  <a:cs typeface="TH SarabunIT๙" pitchFamily="34" charset="-34"/>
                </a:rPr>
                <a:t>   </a:t>
              </a:r>
              <a:r>
                <a:rPr lang="th-TH" sz="5400" b="1" dirty="0" smtClean="0">
                  <a:latin typeface="TH SarabunIT๙" pitchFamily="34" charset="-34"/>
                  <a:cs typeface="TH SarabunIT๙" pitchFamily="34" charset="-34"/>
                </a:rPr>
                <a:t>อธิบดีกรมการพัฒนาชุมชน</a:t>
              </a:r>
              <a:br>
                <a:rPr lang="th-TH" sz="5400" b="1" dirty="0" smtClean="0">
                  <a:latin typeface="TH SarabunIT๙" pitchFamily="34" charset="-34"/>
                  <a:cs typeface="TH SarabunIT๙" pitchFamily="34" charset="-34"/>
                </a:rPr>
              </a:br>
              <a:endParaRPr lang="th-TH" sz="5400" b="1" dirty="0">
                <a:latin typeface="TH SarabunIT๙" pitchFamily="34" charset="-34"/>
                <a:cs typeface="TH SarabunIT๙" pitchFamily="34" charset="-34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720032" y="2208996"/>
            <a:ext cx="7286676" cy="76941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13" tIns="45707" rIns="91413" bIns="45707" rtlCol="0">
            <a:spAutoFit/>
          </a:bodyPr>
          <a:lstStyle/>
          <a:p>
            <a:pPr algn="ctr"/>
            <a:r>
              <a:rPr lang="th-TH" sz="4400" dirty="0" smtClean="0">
                <a:latin typeface="TH SarabunIT๙" pitchFamily="34" charset="-34"/>
                <a:cs typeface="TH SarabunIT๙" pitchFamily="34" charset="-34"/>
              </a:rPr>
              <a:t>  พระราชบัญญัติระเบียบบริหารราชการแผ่นดิน</a:t>
            </a:r>
            <a:endParaRPr lang="th-TH" sz="4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362713" y="4566452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3. ออกคำสั่งมอบอำนาจ</a:t>
            </a:r>
            <a:endParaRPr lang="th-TH" sz="2400" dirty="0"/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362713" y="3994946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2. รับผิดชอบการปฏิบัติงานของกรม .</a:t>
            </a:r>
            <a:endParaRPr lang="th-TH" sz="2400" dirty="0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62713" y="3423441"/>
            <a:ext cx="4214842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1. เป็นผู้บังคับบัญชาสูงสุด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5720560" y="4566449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มาตรา 54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5720560" y="3423441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มาตรา 32 วรรคสอง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5720560" y="4009242"/>
            <a:ext cx="4214842" cy="5572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มาตรา 32 วรรคสอง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6" name="คำบรรยายภาพแบบลูกศรขึ้น 25"/>
          <p:cNvSpPr/>
          <p:nvPr/>
        </p:nvSpPr>
        <p:spPr>
          <a:xfrm>
            <a:off x="362710" y="5638019"/>
            <a:ext cx="4214842" cy="562791"/>
          </a:xfrm>
          <a:prstGeom prst="upArrowCallout">
            <a:avLst>
              <a:gd name="adj1" fmla="val 25000"/>
              <a:gd name="adj2" fmla="val 14845"/>
              <a:gd name="adj3" fmla="val 25000"/>
              <a:gd name="adj4" fmla="val 6497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อำนาจหน้าที่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8" name="คำบรรยายภาพแบบลูกศรขึ้น 27"/>
          <p:cNvSpPr/>
          <p:nvPr/>
        </p:nvSpPr>
        <p:spPr>
          <a:xfrm>
            <a:off x="5791998" y="5638019"/>
            <a:ext cx="4143404" cy="634229"/>
          </a:xfrm>
          <a:prstGeom prst="up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ฐานอำนาจ</a:t>
            </a:r>
            <a:endParaRPr lang="th-TH" sz="24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1" name="รูปห้าเหลี่ยม 30"/>
          <p:cNvSpPr/>
          <p:nvPr/>
        </p:nvSpPr>
        <p:spPr>
          <a:xfrm>
            <a:off x="4648991" y="4709328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2" name="รูปห้าเหลี่ยม 31"/>
          <p:cNvSpPr/>
          <p:nvPr/>
        </p:nvSpPr>
        <p:spPr>
          <a:xfrm>
            <a:off x="4648991" y="4137822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40" name="รูปห้าเหลี่ยม 39"/>
          <p:cNvSpPr/>
          <p:nvPr/>
        </p:nvSpPr>
        <p:spPr>
          <a:xfrm>
            <a:off x="4648991" y="356631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7193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IT๙" pitchFamily="34" charset="-34"/>
                <a:cs typeface="TH SarabunIT๙" pitchFamily="34" charset="-34"/>
              </a:rPr>
              <a:t>การบริหารจัดการหนี้ (ตามสัญญา)</a:t>
            </a:r>
            <a:endParaRPr lang="th-TH" sz="4000" b="1" dirty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958" y="1423179"/>
            <a:ext cx="3357586" cy="39087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13" tIns="45707" rIns="91413" bIns="45707" rtlCol="0">
            <a:spAutoFit/>
          </a:bodyPr>
          <a:lstStyle/>
          <a:p>
            <a: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วัตถุประสงค์ของกองทุนฯ </a:t>
            </a:r>
            <a:b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ข้อ 5 ของข้อบังคับฯ </a:t>
            </a:r>
            <a:b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1. </a:t>
            </a:r>
            <a:r>
              <a:rPr lang="th-TH" sz="28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แหล่งเงินทุนหมุนเวียน.</a:t>
            </a:r>
            <a:br>
              <a:rPr lang="th-TH" sz="28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28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2. แหล่งเงินทุนเพื่อส่งเสริม.</a:t>
            </a:r>
          </a:p>
          <a:p>
            <a:r>
              <a:rPr lang="th-TH" sz="28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3. แหล่งเงินทุนเพื่อการส่งเสริม.</a:t>
            </a:r>
          </a:p>
          <a:p>
            <a:r>
              <a:rPr lang="th-TH" sz="28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4. แหล่งเงินทุนเพื่อสนับสนุน.</a:t>
            </a:r>
            <a:br>
              <a:rPr lang="th-TH" sz="28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</a:br>
            <a:endParaRPr lang="th-TH" sz="2800" dirty="0" smtClean="0">
              <a:solidFill>
                <a:srgbClr val="000000"/>
              </a:solidFill>
              <a:latin typeface="TH SarabunIT๙" pitchFamily="34" charset="-34"/>
              <a:cs typeface="TH SarabunIT๙" pitchFamily="34" charset="-34"/>
            </a:endParaRPr>
          </a:p>
          <a:p>
            <a:endParaRPr lang="th-TH" dirty="0">
              <a:solidFill>
                <a:srgbClr val="00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graphicFrame>
        <p:nvGraphicFramePr>
          <p:cNvPr id="7" name="ไดอะแกรม 6"/>
          <p:cNvGraphicFramePr/>
          <p:nvPr/>
        </p:nvGraphicFramePr>
        <p:xfrm>
          <a:off x="3546248" y="1351739"/>
          <a:ext cx="6817782" cy="6209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3567338" y="6889151"/>
            <a:ext cx="3306313" cy="525088"/>
          </a:xfrm>
          <a:noFill/>
        </p:spPr>
        <p:txBody>
          <a:bodyPr/>
          <a:lstStyle/>
          <a:p>
            <a:pPr algn="ctr"/>
            <a:fld id="{230E2D4C-8F74-49CB-AFBA-4FE9A3F565C1}" type="slidenum">
              <a:rPr lang="en-US" altLang="th-TH" smtClean="0"/>
              <a:pPr algn="ctr"/>
              <a:t>2</a:t>
            </a:fld>
            <a:endParaRPr lang="th-TH" altLang="th-TH" smtClean="0"/>
          </a:p>
        </p:txBody>
      </p:sp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3099669" y="525088"/>
            <a:ext cx="4160082" cy="1150315"/>
          </a:xfrm>
          <a:prstGeom prst="rect">
            <a:avLst/>
          </a:prstGeom>
          <a:solidFill>
            <a:srgbClr val="FFCC00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sz="6800" b="1" dirty="0"/>
              <a:t>   </a:t>
            </a:r>
            <a:r>
              <a:rPr lang="th-TH" altLang="th-TH" sz="6100" b="1" dirty="0" smtClean="0"/>
              <a:t>บริหาร</a:t>
            </a:r>
            <a:r>
              <a:rPr lang="th-TH" altLang="th-TH" sz="6100" b="1" dirty="0"/>
              <a:t>จัดการ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1027786" y="4008170"/>
            <a:ext cx="2590307" cy="796372"/>
          </a:xfrm>
          <a:prstGeom prst="rect">
            <a:avLst/>
          </a:prstGeom>
          <a:solidFill>
            <a:srgbClr val="FF99CC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sz="4500" b="1" dirty="0">
                <a:solidFill>
                  <a:schemeClr val="bg2"/>
                </a:solidFill>
              </a:rPr>
              <a:t> </a:t>
            </a:r>
            <a:r>
              <a:rPr lang="th-TH" altLang="th-TH" sz="4500" b="1" dirty="0" smtClean="0">
                <a:solidFill>
                  <a:schemeClr val="bg2"/>
                </a:solidFill>
              </a:rPr>
              <a:t>      </a:t>
            </a:r>
            <a:r>
              <a:rPr lang="th-TH" altLang="th-TH" sz="4500" b="1" dirty="0" smtClean="0"/>
              <a:t>หนี้</a:t>
            </a:r>
            <a:endParaRPr lang="th-TH" altLang="th-TH" sz="4500" b="1" dirty="0"/>
          </a:p>
        </p:txBody>
      </p:sp>
      <p:sp>
        <p:nvSpPr>
          <p:cNvPr id="31751" name="Text Box 8"/>
          <p:cNvSpPr txBox="1">
            <a:spLocks noChangeArrowheads="1"/>
          </p:cNvSpPr>
          <p:nvPr/>
        </p:nvSpPr>
        <p:spPr bwMode="auto">
          <a:xfrm>
            <a:off x="6607189" y="3994945"/>
            <a:ext cx="2691817" cy="7963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wrap="square"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sz="4500" b="1" dirty="0" smtClean="0"/>
              <a:t>  หนี้ค้างชำระ     </a:t>
            </a:r>
            <a:endParaRPr lang="th-TH" altLang="th-TH" sz="4500" b="1" dirty="0"/>
          </a:p>
        </p:txBody>
      </p:sp>
      <p:pic>
        <p:nvPicPr>
          <p:cNvPr id="31759" name="Picture 6" descr="http://att.bbs.duowan.com/forum/201409/05/1544114gg69pm49aw6gggm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37342"/>
            <a:ext cx="10440988" cy="204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ลูกศรลง 15"/>
          <p:cNvSpPr/>
          <p:nvPr/>
        </p:nvSpPr>
        <p:spPr>
          <a:xfrm rot="1831493">
            <a:off x="3649434" y="226427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ลูกศรลง 16"/>
          <p:cNvSpPr/>
          <p:nvPr/>
        </p:nvSpPr>
        <p:spPr>
          <a:xfrm rot="19669387">
            <a:off x="6523023" y="226338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7193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4000" b="1" dirty="0" smtClean="0">
                <a:solidFill>
                  <a:srgbClr val="0000FF"/>
                </a:solidFill>
                <a:latin typeface="TH SarabunIT๙" pitchFamily="34" charset="-34"/>
                <a:cs typeface="TH SarabunIT๙" pitchFamily="34" charset="-34"/>
              </a:rPr>
              <a:t>การบริหารจัดการหนี้ (ตามกฎหมาย)</a:t>
            </a:r>
            <a:endParaRPr lang="th-TH" sz="4000" b="1" dirty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958" y="1423179"/>
            <a:ext cx="3357586" cy="48936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13" tIns="45707" rIns="91413" bIns="45707" rtlCol="0">
            <a:spAutoFit/>
          </a:bodyPr>
          <a:lstStyle/>
          <a:p>
            <a: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เกิดจากประธานฯ ตำบล </a:t>
            </a:r>
            <a:b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1. ยักยอกทรัพย์ </a:t>
            </a:r>
            <a:b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2. ฉ้อโกงทรัพย์</a:t>
            </a:r>
            <a:r>
              <a:rPr lang="th-TH" sz="28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/>
            </a:r>
            <a:br>
              <a:rPr lang="th-TH" sz="28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</a:br>
            <a: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3. ลักทรัพย์</a:t>
            </a:r>
          </a:p>
          <a:p>
            <a: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4. ปลอมแปลงเอกสาร</a:t>
            </a:r>
          </a:p>
          <a:p>
            <a: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5. เอกสารหาย</a:t>
            </a:r>
          </a:p>
          <a:p>
            <a:r>
              <a:rPr lang="th-TH" sz="36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>6. .......</a:t>
            </a:r>
            <a:r>
              <a:rPr lang="th-TH" sz="28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  <a:t/>
            </a:r>
            <a:br>
              <a:rPr lang="th-TH" sz="2800" dirty="0" smtClean="0">
                <a:solidFill>
                  <a:srgbClr val="000000"/>
                </a:solidFill>
                <a:latin typeface="TH SarabunIT๙" pitchFamily="34" charset="-34"/>
                <a:cs typeface="TH SarabunIT๙" pitchFamily="34" charset="-34"/>
              </a:rPr>
            </a:br>
            <a:endParaRPr lang="th-TH" sz="2800" dirty="0" smtClean="0">
              <a:solidFill>
                <a:srgbClr val="000000"/>
              </a:solidFill>
              <a:latin typeface="TH SarabunIT๙" pitchFamily="34" charset="-34"/>
              <a:cs typeface="TH SarabunIT๙" pitchFamily="34" charset="-34"/>
            </a:endParaRPr>
          </a:p>
          <a:p>
            <a:endParaRPr lang="th-TH" dirty="0">
              <a:solidFill>
                <a:srgbClr val="000000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graphicFrame>
        <p:nvGraphicFramePr>
          <p:cNvPr id="7" name="ไดอะแกรม 6"/>
          <p:cNvGraphicFramePr/>
          <p:nvPr/>
        </p:nvGraphicFramePr>
        <p:xfrm>
          <a:off x="3546248" y="1351739"/>
          <a:ext cx="6817782" cy="6209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7809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4400" b="1" dirty="0" smtClean="0">
                <a:solidFill>
                  <a:srgbClr val="0000FF"/>
                </a:solidFill>
                <a:latin typeface="TH SarabunIT๙" pitchFamily="34" charset="-34"/>
                <a:cs typeface="TH SarabunIT๙" pitchFamily="34" charset="-34"/>
              </a:rPr>
              <a:t>แนวทางปฏิบัติหนี้ค้างชำระ (หนี้ตามสัญญา)</a:t>
            </a:r>
            <a:endParaRPr lang="th-TH" sz="4400" b="1" dirty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5" name="สี่เหลี่ยมผืนผ้า 34"/>
          <p:cNvSpPr/>
          <p:nvPr/>
        </p:nvSpPr>
        <p:spPr>
          <a:xfrm>
            <a:off x="362713" y="5709457"/>
            <a:ext cx="4214842" cy="107157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5.ดำเนินคดี/พิพากษา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362713" y="4495011"/>
            <a:ext cx="4214842" cy="92869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4</a:t>
            </a:r>
            <a:r>
              <a:rPr lang="th-TH" dirty="0" smtClean="0"/>
              <a:t>.เพิกเฉย/ไม่ปฏิบัติตามข้อตกลง</a:t>
            </a:r>
            <a:endParaRPr lang="th-TH" dirty="0"/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362713" y="3209128"/>
            <a:ext cx="4214842" cy="10001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>
                <a:latin typeface="TH SarabunIT๙" pitchFamily="34" charset="-34"/>
                <a:cs typeface="TH SarabunIT๙" pitchFamily="34" charset="-34"/>
              </a:rPr>
              <a:t>3</a:t>
            </a:r>
            <a:r>
              <a:rPr lang="th-TH" sz="2400" dirty="0" smtClean="0"/>
              <a:t>. </a:t>
            </a:r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การบริหารจัดการหนี้</a:t>
            </a:r>
            <a:endParaRPr lang="th-TH" sz="2400" dirty="0"/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362713" y="2066120"/>
            <a:ext cx="4214842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/>
              <a:t> </a:t>
            </a:r>
            <a:r>
              <a:rPr lang="en-US" dirty="0" smtClean="0">
                <a:latin typeface="TH SarabunIT๙" pitchFamily="34" charset="-34"/>
                <a:cs typeface="TH SarabunIT๙" pitchFamily="34" charset="-34"/>
              </a:rPr>
              <a:t>2.</a:t>
            </a:r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การผิดนัด</a:t>
            </a:r>
            <a:endParaRPr lang="th-TH" dirty="0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62710" y="923111"/>
            <a:ext cx="4214842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1.การแจ้งเตือน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5720560" y="5709457"/>
            <a:ext cx="4214842" cy="10715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บังคับคดี/สืบทรัพย์/จำหน่ายหนี้สูญ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5720560" y="4495012"/>
            <a:ext cx="421484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sz="2400" dirty="0" smtClean="0"/>
              <a:t/>
            </a:r>
            <a:br>
              <a:rPr lang="th-TH" sz="2400" dirty="0" smtClean="0"/>
            </a:br>
            <a:r>
              <a:rPr lang="th-TH" sz="2800" dirty="0" smtClean="0">
                <a:latin typeface="TH SarabunIT๙" pitchFamily="34" charset="-34"/>
                <a:cs typeface="TH SarabunIT๙" pitchFamily="34" charset="-34"/>
              </a:rPr>
              <a:t>รวบรวมเอกสาร/ส่งอัยการ/รายงานกรม</a:t>
            </a:r>
            <a:endParaRPr lang="th-TH" sz="2800" dirty="0" smtClean="0"/>
          </a:p>
          <a:p>
            <a:endParaRPr lang="th-TH" sz="2400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5720560" y="3209127"/>
            <a:ext cx="4214842" cy="10001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/>
              <a:t>การรับสภาพหนี้/การประนอมหนี้</a:t>
            </a:r>
            <a:endParaRPr lang="th-TH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5720560" y="923111"/>
            <a:ext cx="421484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/>
              <a:t>ก่อน/หลัง  หนี้ถึงกำหนด</a:t>
            </a:r>
            <a:endParaRPr lang="th-TH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5720560" y="2066120"/>
            <a:ext cx="421484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/>
              <a:t> ดอกเบี้ยผิดนัด/เบี้ยปรับ</a:t>
            </a:r>
            <a:endParaRPr lang="th-TH" dirty="0"/>
          </a:p>
        </p:txBody>
      </p:sp>
      <p:sp>
        <p:nvSpPr>
          <p:cNvPr id="29" name="รูปห้าเหลี่ยม 28"/>
          <p:cNvSpPr/>
          <p:nvPr/>
        </p:nvSpPr>
        <p:spPr>
          <a:xfrm>
            <a:off x="4648990" y="606664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0" name="รูปห้าเหลี่ยม 29"/>
          <p:cNvSpPr/>
          <p:nvPr/>
        </p:nvSpPr>
        <p:spPr>
          <a:xfrm>
            <a:off x="4648990" y="4780763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1" name="รูปห้าเหลี่ยม 30"/>
          <p:cNvSpPr/>
          <p:nvPr/>
        </p:nvSpPr>
        <p:spPr>
          <a:xfrm>
            <a:off x="4648990" y="356631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2" name="รูปห้าเหลี่ยม 31"/>
          <p:cNvSpPr/>
          <p:nvPr/>
        </p:nvSpPr>
        <p:spPr>
          <a:xfrm>
            <a:off x="4648990" y="249474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40" name="รูปห้าเหลี่ยม 39"/>
          <p:cNvSpPr/>
          <p:nvPr/>
        </p:nvSpPr>
        <p:spPr>
          <a:xfrm>
            <a:off x="4648990" y="1208863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7809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4400" b="1" dirty="0" smtClean="0">
                <a:solidFill>
                  <a:srgbClr val="0000FF"/>
                </a:solidFill>
                <a:latin typeface="TH SarabunIT๙" pitchFamily="34" charset="-34"/>
                <a:cs typeface="TH SarabunIT๙" pitchFamily="34" charset="-34"/>
              </a:rPr>
              <a:t>แนวทางปฏิบัติหนี้ค้างชำระ (หนี้ตามกฎหมาย)</a:t>
            </a:r>
            <a:endParaRPr lang="th-TH" sz="4400" b="1" dirty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5" name="สี่เหลี่ยมผืนผ้า 34"/>
          <p:cNvSpPr/>
          <p:nvPr/>
        </p:nvSpPr>
        <p:spPr>
          <a:xfrm>
            <a:off x="362713" y="5709457"/>
            <a:ext cx="4214842" cy="107157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5. บังคับตามคำพิพากษา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362713" y="4495011"/>
            <a:ext cx="4214842" cy="92869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4</a:t>
            </a:r>
            <a:r>
              <a:rPr lang="th-TH" dirty="0" smtClean="0"/>
              <a:t>. ฟ้องศาล</a:t>
            </a:r>
            <a:endParaRPr lang="th-TH" dirty="0"/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362713" y="3209128"/>
            <a:ext cx="4214842" cy="10001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3. ประสานงาน/ติดตามความคืบหน้า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362713" y="2066120"/>
            <a:ext cx="4214842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/>
              <a:t> </a:t>
            </a:r>
            <a:r>
              <a:rPr lang="en-US" dirty="0" smtClean="0">
                <a:latin typeface="TH SarabunIT๙" pitchFamily="34" charset="-34"/>
                <a:cs typeface="TH SarabunIT๙" pitchFamily="34" charset="-34"/>
              </a:rPr>
              <a:t>2.</a:t>
            </a:r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สรุปข้อเท็จจริง/รายงาน</a:t>
            </a:r>
            <a:endParaRPr lang="th-TH" dirty="0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62710" y="923111"/>
            <a:ext cx="4214842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1.การตรวจพบ/รับเรื่องร้อง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5720560" y="5709457"/>
            <a:ext cx="4214842" cy="10715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บังคับคดี/สืบทรัพย์/จำหน่ายหนี้สูญ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5720560" y="4495012"/>
            <a:ext cx="421484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endParaRPr lang="th-TH" sz="2400" dirty="0" smtClean="0">
              <a:latin typeface="TH SarabunIT๙" pitchFamily="34" charset="-34"/>
              <a:cs typeface="TH SarabunIT๙" pitchFamily="34" charset="-34"/>
            </a:endParaRPr>
          </a:p>
          <a:p>
            <a:pPr algn="ctr"/>
            <a:endParaRPr lang="th-TH" sz="2400" dirty="0" smtClean="0">
              <a:latin typeface="TH SarabunIT๙" pitchFamily="34" charset="-34"/>
              <a:cs typeface="TH SarabunIT๙" pitchFamily="34" charset="-34"/>
            </a:endParaRPr>
          </a:p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สำเนาคำพิพากษารายงานผู้ว่าฯ /กรมฯ</a:t>
            </a:r>
            <a:endParaRPr lang="th-TH" sz="2800" dirty="0" smtClean="0"/>
          </a:p>
          <a:p>
            <a:endParaRPr lang="th-TH" sz="2400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5720560" y="3209127"/>
            <a:ext cx="4214842" cy="10001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รายงานผู้ว่าฯ /กรมฯ เป็นระยะ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5720560" y="923111"/>
            <a:ext cx="421484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/>
              <a:t>รวบรวมข้อเท็จจริง/บันทึกถ้อยคำ</a:t>
            </a:r>
            <a:endParaRPr lang="th-TH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5720560" y="2066120"/>
            <a:ext cx="421484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/>
              <a:t> เสนอผู้ว่าฯ/รายงานกรมฯ/แจ้งความ</a:t>
            </a:r>
            <a:endParaRPr lang="th-TH" dirty="0"/>
          </a:p>
        </p:txBody>
      </p:sp>
      <p:sp>
        <p:nvSpPr>
          <p:cNvPr id="29" name="รูปห้าเหลี่ยม 28"/>
          <p:cNvSpPr/>
          <p:nvPr/>
        </p:nvSpPr>
        <p:spPr>
          <a:xfrm>
            <a:off x="4648990" y="606664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0" name="รูปห้าเหลี่ยม 29"/>
          <p:cNvSpPr/>
          <p:nvPr/>
        </p:nvSpPr>
        <p:spPr>
          <a:xfrm>
            <a:off x="4648990" y="4780763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1" name="รูปห้าเหลี่ยม 30"/>
          <p:cNvSpPr/>
          <p:nvPr/>
        </p:nvSpPr>
        <p:spPr>
          <a:xfrm>
            <a:off x="4648990" y="356631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2" name="รูปห้าเหลี่ยม 31"/>
          <p:cNvSpPr/>
          <p:nvPr/>
        </p:nvSpPr>
        <p:spPr>
          <a:xfrm>
            <a:off x="4648990" y="249474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40" name="รูปห้าเหลี่ยม 39"/>
          <p:cNvSpPr/>
          <p:nvPr/>
        </p:nvSpPr>
        <p:spPr>
          <a:xfrm>
            <a:off x="4648990" y="1208863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5583"/>
            <a:ext cx="10440988" cy="78095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2840" tIns="51419" rIns="102840" bIns="51419" rtlCol="0">
            <a:spAutoFit/>
          </a:bodyPr>
          <a:lstStyle/>
          <a:p>
            <a:pPr algn="ctr"/>
            <a:r>
              <a:rPr lang="th-TH" sz="4400" b="1" dirty="0" smtClean="0">
                <a:solidFill>
                  <a:srgbClr val="0000FF"/>
                </a:solidFill>
                <a:latin typeface="TH SarabunIT๙" pitchFamily="34" charset="-34"/>
                <a:cs typeface="TH SarabunIT๙" pitchFamily="34" charset="-34"/>
              </a:rPr>
              <a:t>แนวทางปฏิบัติหนี้ค้างชำระ (หนี้ตามกฎหมายกรณีผู้กระทำผิดตาย)</a:t>
            </a:r>
            <a:endParaRPr lang="th-TH" sz="4400" b="1" dirty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5" name="สี่เหลี่ยมผืนผ้า 34"/>
          <p:cNvSpPr/>
          <p:nvPr/>
        </p:nvSpPr>
        <p:spPr>
          <a:xfrm>
            <a:off x="362713" y="5709457"/>
            <a:ext cx="4214842" cy="107157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5. สรุปข้อเท็จจริง+ความเห็น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6" name="สี่เหลี่ยมผืนผ้า 35"/>
          <p:cNvSpPr/>
          <p:nvPr/>
        </p:nvSpPr>
        <p:spPr>
          <a:xfrm>
            <a:off x="362713" y="4495011"/>
            <a:ext cx="4214842" cy="92869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4. ดำเนินการไม่ทันอายุความ 1 ปี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7" name="สี่เหลี่ยมผืนผ้า 36"/>
          <p:cNvSpPr/>
          <p:nvPr/>
        </p:nvSpPr>
        <p:spPr>
          <a:xfrm>
            <a:off x="362713" y="3209128"/>
            <a:ext cx="4214842" cy="10001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800" dirty="0" smtClean="0">
                <a:latin typeface="TH SarabunIT๙" pitchFamily="34" charset="-34"/>
                <a:cs typeface="TH SarabunIT๙" pitchFamily="34" charset="-34"/>
              </a:rPr>
              <a:t>3. ทายาทฯ ไม่รับผิดชอบ (อายุความ 1 ปี)</a:t>
            </a:r>
            <a:endParaRPr lang="th-TH" sz="28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8" name="สี่เหลี่ยมผืนผ้า 37"/>
          <p:cNvSpPr/>
          <p:nvPr/>
        </p:nvSpPr>
        <p:spPr>
          <a:xfrm>
            <a:off x="362710" y="2066120"/>
            <a:ext cx="4214842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sz="2400" dirty="0" smtClean="0"/>
              <a:t> </a:t>
            </a:r>
            <a:r>
              <a:rPr lang="en-US" dirty="0" smtClean="0">
                <a:latin typeface="TH SarabunIT๙" pitchFamily="34" charset="-34"/>
                <a:cs typeface="TH SarabunIT๙" pitchFamily="34" charset="-34"/>
              </a:rPr>
              <a:t>2.</a:t>
            </a:r>
            <a:r>
              <a:rPr lang="th-TH" sz="2800" dirty="0" smtClean="0">
                <a:latin typeface="TH SarabunIT๙" pitchFamily="34" charset="-34"/>
                <a:cs typeface="TH SarabunIT๙" pitchFamily="34" charset="-34"/>
              </a:rPr>
              <a:t>สรุปข้อเท็จจริงทางแพ่ง (อาญาระงับ)</a:t>
            </a:r>
            <a:endParaRPr lang="th-TH" sz="2800" dirty="0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62710" y="923111"/>
            <a:ext cx="4214842" cy="8572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1. รู้เรื่อง+รู้ตัวผู้กระทำผิด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5720560" y="5709457"/>
            <a:ext cx="4214842" cy="107157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เสนอผู้ว่าฯ วินิจฉัย/แจ้งกรมฯ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5720560" y="4495012"/>
            <a:ext cx="421484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endParaRPr lang="th-TH" sz="2400" dirty="0" smtClean="0">
              <a:latin typeface="TH SarabunIT๙" pitchFamily="34" charset="-34"/>
              <a:cs typeface="TH SarabunIT๙" pitchFamily="34" charset="-34"/>
            </a:endParaRPr>
          </a:p>
          <a:p>
            <a:pPr algn="ctr"/>
            <a:r>
              <a:rPr lang="th-TH" sz="2800" dirty="0" smtClean="0">
                <a:latin typeface="TH SarabunIT๙" pitchFamily="34" charset="-34"/>
                <a:cs typeface="TH SarabunIT๙" pitchFamily="34" charset="-34"/>
              </a:rPr>
              <a:t>ตั้งคณะกรรมการสอบข้อเท็จจริง/ละเมิด</a:t>
            </a:r>
            <a:endParaRPr lang="th-TH" sz="2800" dirty="0" smtClean="0"/>
          </a:p>
          <a:p>
            <a:endParaRPr lang="th-TH" sz="2400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5720560" y="3209127"/>
            <a:ext cx="4214842" cy="10001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เสนอผู้ว่าฯ /ส่งอัยการฟ้องทันที 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5720560" y="923111"/>
            <a:ext cx="421484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>
                <a:latin typeface="TH SarabunIT๙" pitchFamily="34" charset="-34"/>
                <a:cs typeface="TH SarabunIT๙" pitchFamily="34" charset="-34"/>
              </a:rPr>
              <a:t>รวบรวมข้อเท็จจริง/บันทึกถ้อยคำ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5720560" y="2066120"/>
            <a:ext cx="4214842" cy="9286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13" tIns="45707" rIns="91413" bIns="45707" rtlCol="0" anchor="ctr"/>
          <a:lstStyle/>
          <a:p>
            <a:pPr algn="ctr"/>
            <a:r>
              <a:rPr lang="th-TH" dirty="0" smtClean="0"/>
              <a:t> </a:t>
            </a:r>
            <a:r>
              <a:rPr lang="th-TH" sz="2800" dirty="0" smtClean="0">
                <a:latin typeface="TH SarabunIT๙" pitchFamily="34" charset="-34"/>
                <a:cs typeface="TH SarabunIT๙" pitchFamily="34" charset="-34"/>
              </a:rPr>
              <a:t>เสนอผู้ว่าฯ/รายงานกรมฯ/แจ้งทายาท..</a:t>
            </a:r>
            <a:endParaRPr lang="th-TH" sz="28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29" name="รูปห้าเหลี่ยม 28"/>
          <p:cNvSpPr/>
          <p:nvPr/>
        </p:nvSpPr>
        <p:spPr>
          <a:xfrm>
            <a:off x="4648990" y="606664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0" name="รูปห้าเหลี่ยม 29"/>
          <p:cNvSpPr/>
          <p:nvPr/>
        </p:nvSpPr>
        <p:spPr>
          <a:xfrm>
            <a:off x="4648990" y="4780763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1" name="รูปห้าเหลี่ยม 30"/>
          <p:cNvSpPr/>
          <p:nvPr/>
        </p:nvSpPr>
        <p:spPr>
          <a:xfrm>
            <a:off x="4648990" y="356631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32" name="รูปห้าเหลี่ยม 31"/>
          <p:cNvSpPr/>
          <p:nvPr/>
        </p:nvSpPr>
        <p:spPr>
          <a:xfrm>
            <a:off x="4648990" y="2494747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  <p:sp>
        <p:nvSpPr>
          <p:cNvPr id="40" name="รูปห้าเหลี่ยม 39"/>
          <p:cNvSpPr/>
          <p:nvPr/>
        </p:nvSpPr>
        <p:spPr>
          <a:xfrm>
            <a:off x="4648990" y="1208863"/>
            <a:ext cx="1000132" cy="285752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91413" tIns="45707" rIns="91413" bIns="45707"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22052" y="78737"/>
            <a:ext cx="9396889" cy="95739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00FF"/>
                </a:solidFill>
                <a:latin typeface="TH SarabunIT๙" pitchFamily="34" charset="-34"/>
                <a:cs typeface="TH SarabunIT๙" pitchFamily="34" charset="-34"/>
              </a:rPr>
              <a:t>คำพิพากษา/กรณีศึกษา...</a:t>
            </a:r>
            <a:endParaRPr lang="th-TH" sz="4000" b="1" dirty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graphicFrame>
        <p:nvGraphicFramePr>
          <p:cNvPr id="5" name="ไดอะแกรม 4"/>
          <p:cNvGraphicFramePr/>
          <p:nvPr/>
        </p:nvGraphicFramePr>
        <p:xfrm>
          <a:off x="-81607" y="1181429"/>
          <a:ext cx="10440988" cy="6379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22052" y="78737"/>
            <a:ext cx="9396889" cy="95739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00FF"/>
                </a:solidFill>
                <a:latin typeface="TH SarabunIT๙" pitchFamily="34" charset="-34"/>
                <a:cs typeface="TH SarabunIT๙" pitchFamily="34" charset="-34"/>
              </a:rPr>
              <a:t>คำพิพากษา/กรณีศึกษา...</a:t>
            </a:r>
            <a:endParaRPr lang="th-TH" sz="4000" b="1" dirty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graphicFrame>
        <p:nvGraphicFramePr>
          <p:cNvPr id="5" name="ไดอะแกรม 4"/>
          <p:cNvGraphicFramePr/>
          <p:nvPr/>
        </p:nvGraphicFramePr>
        <p:xfrm>
          <a:off x="-81607" y="1181429"/>
          <a:ext cx="10440988" cy="6379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22052" y="78737"/>
            <a:ext cx="9396889" cy="95739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00FF"/>
                </a:solidFill>
                <a:latin typeface="TH SarabunIT๙" pitchFamily="34" charset="-34"/>
                <a:cs typeface="TH SarabunIT๙" pitchFamily="34" charset="-34"/>
              </a:rPr>
              <a:t>คำพิพากษา/กรณีศึกษา...</a:t>
            </a:r>
            <a:endParaRPr lang="th-TH" sz="4000" b="1" dirty="0">
              <a:solidFill>
                <a:srgbClr val="0000FF"/>
              </a:solidFill>
              <a:latin typeface="TH SarabunIT๙" pitchFamily="34" charset="-34"/>
              <a:cs typeface="TH SarabunIT๙" pitchFamily="34" charset="-34"/>
            </a:endParaRPr>
          </a:p>
        </p:txBody>
      </p:sp>
      <p:graphicFrame>
        <p:nvGraphicFramePr>
          <p:cNvPr id="5" name="ไดอะแกรม 4"/>
          <p:cNvGraphicFramePr/>
          <p:nvPr/>
        </p:nvGraphicFramePr>
        <p:xfrm>
          <a:off x="-81607" y="1181429"/>
          <a:ext cx="10440988" cy="6379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1. ประธานกรรมการฯ ตำบล ยอมรับผิดฐานฉ้อโกง จึงทำหนังสือรับสภาพหนี้ไว้ แต่ถึงกำหนดไม่ชำระ จะทำอย่างไร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หากถึงกำหนดไม่ชำระ ถ้าเกินสามเดือนอายุความ   ร้องทุกข์จะขาดทันที ดังนั้นไม่ว่ากรณีใด ๆ ควรแจ้งความร้องทุกข์เอาความผิดอาญาไว้ก่อน ส่วนการรับสภาพหนี้เป็นอีกเรื่องหนึ่ง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2. คืนเงินให้ประธานฯ ตำบล ต่อมาประธานฯ ตำบลตายจะทำอย่างไร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ประธานฯ ตายคดีอาญาระงับ ต้องเรียกให้ทายาทรับผิดหากปฏิเสธ ต้องฟ้องภายใน 1 ปี นับแต่ประธานฯ ตาย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639235" y="1596267"/>
            <a:ext cx="8561610" cy="5964996"/>
          </a:xfrm>
        </p:spPr>
        <p:txBody>
          <a:bodyPr>
            <a:normAutofit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3. สมาชิกกู้เงิน ประธานฯ ตำบลมาเอาเงินจากสมาชิกไป ถึงกำหนดสมาชิกใช้ส่วนของสมาชิก แต่ประธานฯ ไม่ใช้ จะดำเนินการอย่างไร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แม้ประธานฯ เอาเงินไป แต่ประธานฯ ไม่ได้ผูกพันกับกองทุนฯ ดังนั้นกองทุนฯ จึงต้องทวงเงินสมาชิก 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ประธานฯ ตำบล รับเงินจากสมาชิกไป แล้วไม่ส่งให้จังหวัด เจ้าหน้าที่แนะนำให้สมาชิกแจ้งความ ดำเนินคดี ต่อมาศาลพิพากษาให้จำเลยคืนเงินสมาชิก ต่อมาจังหวัดทวงหนี้สมาชิก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สมาชิกจะปฏิเสธได้หรือไม่</a:t>
            </a:r>
          </a:p>
          <a:p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สมาชิกปฏิเสธไม่ได้ต้องใช้เงินชำระหนี้ให้กองทุนตามสัญญา แล้วไปเรียกเอาเงินจากจำเลยตามคำพิพากษา.กองทุนไม่อาจเข้าไปก้าวล่วงได้ เนื่องจากคำพิพากษาผูกพันเฉพาะคู่ความเท่านั้น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4.ประธานฯ ตำบล ยักยอกเงินกองทุนฯ ขอรับสภาพหนี้ได้หรือไม่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ได้แต่ต้องมีข้อความทำนองว่า “การรับสภาพหนี้ฉบับไม่ตัดสิทธิดำเนินคดีอาญาหรือไม่สละสิทธิการดำเนินคดีอาญากับผู้กระทำผิด”</a:t>
            </a:r>
          </a:p>
          <a:p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3567338" y="6889151"/>
            <a:ext cx="3306313" cy="525088"/>
          </a:xfrm>
          <a:noFill/>
        </p:spPr>
        <p:txBody>
          <a:bodyPr/>
          <a:lstStyle/>
          <a:p>
            <a:pPr algn="ctr"/>
            <a:fld id="{230E2D4C-8F74-49CB-AFBA-4FE9A3F565C1}" type="slidenum">
              <a:rPr lang="en-US" altLang="th-TH" smtClean="0"/>
              <a:pPr algn="ctr"/>
              <a:t>3</a:t>
            </a:fld>
            <a:endParaRPr lang="th-TH" altLang="th-TH" smtClean="0"/>
          </a:p>
        </p:txBody>
      </p:sp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2434412" y="525088"/>
            <a:ext cx="5286412" cy="1150315"/>
          </a:xfrm>
          <a:prstGeom prst="rect">
            <a:avLst/>
          </a:prstGeom>
          <a:solidFill>
            <a:srgbClr val="FFCC00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square"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sz="6800" b="1" dirty="0"/>
              <a:t>   </a:t>
            </a:r>
            <a:r>
              <a:rPr lang="th-TH" altLang="th-TH" sz="6100" b="1" dirty="0" smtClean="0"/>
              <a:t>บริหารจัดการหนี้</a:t>
            </a:r>
            <a:endParaRPr lang="th-TH" altLang="th-TH" sz="6100" b="1" dirty="0"/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362710" y="3994945"/>
            <a:ext cx="3357585" cy="1027204"/>
          </a:xfrm>
          <a:prstGeom prst="rect">
            <a:avLst/>
          </a:prstGeom>
          <a:solidFill>
            <a:srgbClr val="FF99CC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square"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sz="4500" b="1" dirty="0" smtClean="0">
                <a:latin typeface="TH SarabunIT๙" pitchFamily="34" charset="-34"/>
                <a:cs typeface="TH SarabunIT๙" pitchFamily="34" charset="-34"/>
              </a:rPr>
              <a:t>บริหารจัดการ </a:t>
            </a:r>
            <a:r>
              <a:rPr lang="th-TH" altLang="th-TH" sz="6000" b="1" dirty="0" smtClean="0">
                <a:latin typeface="TH SarabunIT๙" pitchFamily="34" charset="-34"/>
                <a:cs typeface="TH SarabunIT๙" pitchFamily="34" charset="-34"/>
              </a:rPr>
              <a:t>หนี้</a:t>
            </a:r>
            <a:endParaRPr lang="th-TH" altLang="th-TH" sz="6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1749" name="Text Box 6"/>
          <p:cNvSpPr txBox="1">
            <a:spLocks noChangeArrowheads="1"/>
          </p:cNvSpPr>
          <p:nvPr/>
        </p:nvSpPr>
        <p:spPr bwMode="auto">
          <a:xfrm>
            <a:off x="6607189" y="2756712"/>
            <a:ext cx="2691817" cy="719428"/>
          </a:xfrm>
          <a:prstGeom prst="rect">
            <a:avLst/>
          </a:prstGeom>
          <a:solidFill>
            <a:srgbClr val="FF99CC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b="1" dirty="0"/>
              <a:t> </a:t>
            </a:r>
            <a:r>
              <a:rPr lang="th-TH" altLang="th-TH" b="1" dirty="0" smtClean="0"/>
              <a:t> </a:t>
            </a:r>
            <a:r>
              <a:rPr lang="th-TH" altLang="th-TH" sz="4000" b="1" dirty="0" smtClean="0"/>
              <a:t>ก่อนเป็นหนี้</a:t>
            </a:r>
            <a:endParaRPr lang="th-TH" altLang="th-TH" sz="4000" b="1" dirty="0"/>
          </a:p>
        </p:txBody>
      </p:sp>
      <p:sp>
        <p:nvSpPr>
          <p:cNvPr id="31750" name="Text Box 7"/>
          <p:cNvSpPr txBox="1">
            <a:spLocks noChangeArrowheads="1"/>
          </p:cNvSpPr>
          <p:nvPr/>
        </p:nvSpPr>
        <p:spPr bwMode="auto">
          <a:xfrm>
            <a:off x="6607189" y="3939909"/>
            <a:ext cx="2691817" cy="734817"/>
          </a:xfrm>
          <a:prstGeom prst="rect">
            <a:avLst/>
          </a:prstGeom>
          <a:solidFill>
            <a:srgbClr val="CCFFCC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sz="4100" b="1" dirty="0"/>
              <a:t> </a:t>
            </a:r>
            <a:r>
              <a:rPr lang="th-TH" altLang="th-TH" sz="4100" b="1" dirty="0" smtClean="0"/>
              <a:t>ขณะเป็นหนี้</a:t>
            </a:r>
            <a:endParaRPr lang="th-TH" altLang="th-TH" sz="4500" b="1" dirty="0"/>
          </a:p>
        </p:txBody>
      </p:sp>
      <p:sp>
        <p:nvSpPr>
          <p:cNvPr id="31752" name="Line 9"/>
          <p:cNvSpPr>
            <a:spLocks noChangeShapeType="1"/>
          </p:cNvSpPr>
          <p:nvPr/>
        </p:nvSpPr>
        <p:spPr bwMode="auto">
          <a:xfrm>
            <a:off x="5302065" y="3224039"/>
            <a:ext cx="0" cy="24626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102870" tIns="51435" rIns="102870" bIns="51435"/>
          <a:lstStyle/>
          <a:p>
            <a:endParaRPr lang="th-TH"/>
          </a:p>
        </p:txBody>
      </p:sp>
      <p:sp>
        <p:nvSpPr>
          <p:cNvPr id="31753" name="Line 11"/>
          <p:cNvSpPr>
            <a:spLocks noChangeShapeType="1"/>
          </p:cNvSpPr>
          <p:nvPr/>
        </p:nvSpPr>
        <p:spPr bwMode="auto">
          <a:xfrm>
            <a:off x="5302065" y="3224039"/>
            <a:ext cx="106947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102870" tIns="51435" rIns="102870" bIns="51435"/>
          <a:lstStyle/>
          <a:p>
            <a:endParaRPr lang="th-TH"/>
          </a:p>
        </p:txBody>
      </p:sp>
      <p:sp>
        <p:nvSpPr>
          <p:cNvPr id="31754" name="Line 12"/>
          <p:cNvSpPr>
            <a:spLocks noChangeShapeType="1"/>
          </p:cNvSpPr>
          <p:nvPr/>
        </p:nvSpPr>
        <p:spPr bwMode="auto">
          <a:xfrm>
            <a:off x="3822925" y="4415988"/>
            <a:ext cx="254861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102870" tIns="51435" rIns="102870" bIns="51435"/>
          <a:lstStyle/>
          <a:p>
            <a:endParaRPr lang="th-TH"/>
          </a:p>
        </p:txBody>
      </p:sp>
      <p:sp>
        <p:nvSpPr>
          <p:cNvPr id="31755" name="Line 13"/>
          <p:cNvSpPr>
            <a:spLocks noChangeShapeType="1"/>
          </p:cNvSpPr>
          <p:nvPr/>
        </p:nvSpPr>
        <p:spPr bwMode="auto">
          <a:xfrm>
            <a:off x="5302065" y="5686700"/>
            <a:ext cx="106947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102870" tIns="51435" rIns="102870" bIns="51435"/>
          <a:lstStyle/>
          <a:p>
            <a:endParaRPr lang="th-TH"/>
          </a:p>
        </p:txBody>
      </p:sp>
      <p:sp>
        <p:nvSpPr>
          <p:cNvPr id="31756" name="Oval 14"/>
          <p:cNvSpPr>
            <a:spLocks noChangeArrowheads="1"/>
          </p:cNvSpPr>
          <p:nvPr/>
        </p:nvSpPr>
        <p:spPr bwMode="auto">
          <a:xfrm>
            <a:off x="5713541" y="2828473"/>
            <a:ext cx="411477" cy="31680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2870" tIns="51435" rIns="102870" bIns="51435" anchor="ctr"/>
          <a:lstStyle/>
          <a:p>
            <a:pPr eaLnBrk="1" hangingPunct="1"/>
            <a:r>
              <a:rPr lang="th-TH" altLang="th-TH" sz="3600" b="1" dirty="0"/>
              <a:t>1</a:t>
            </a:r>
          </a:p>
        </p:txBody>
      </p:sp>
      <p:sp>
        <p:nvSpPr>
          <p:cNvPr id="31757" name="Oval 16"/>
          <p:cNvSpPr>
            <a:spLocks noChangeArrowheads="1"/>
          </p:cNvSpPr>
          <p:nvPr/>
        </p:nvSpPr>
        <p:spPr bwMode="auto">
          <a:xfrm>
            <a:off x="5713541" y="4018671"/>
            <a:ext cx="411477" cy="31680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2870" tIns="51435" rIns="102870" bIns="51435" anchor="ctr"/>
          <a:lstStyle/>
          <a:p>
            <a:pPr eaLnBrk="1" hangingPunct="1"/>
            <a:r>
              <a:rPr lang="th-TH" altLang="th-TH" sz="3600" b="1" dirty="0"/>
              <a:t>2</a:t>
            </a:r>
          </a:p>
        </p:txBody>
      </p:sp>
      <p:sp>
        <p:nvSpPr>
          <p:cNvPr id="31758" name="Oval 17"/>
          <p:cNvSpPr>
            <a:spLocks noChangeArrowheads="1"/>
          </p:cNvSpPr>
          <p:nvPr/>
        </p:nvSpPr>
        <p:spPr bwMode="auto">
          <a:xfrm>
            <a:off x="5713541" y="5289384"/>
            <a:ext cx="411477" cy="31680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2870" tIns="51435" rIns="102870" bIns="51435" anchor="ctr"/>
          <a:lstStyle/>
          <a:p>
            <a:pPr eaLnBrk="1" hangingPunct="1"/>
            <a:r>
              <a:rPr lang="th-TH" altLang="th-TH" sz="3600" b="1" dirty="0"/>
              <a:t>3</a:t>
            </a: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6506378" y="5352267"/>
            <a:ext cx="292895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altLang="th-TH" b="1" dirty="0" smtClean="0"/>
              <a:t> </a:t>
            </a:r>
            <a:r>
              <a:rPr lang="th-TH" altLang="th-TH" b="1" dirty="0" smtClean="0"/>
              <a:t>หลังเป็นหนี้ค้างชำระ</a:t>
            </a:r>
            <a:endParaRPr lang="th-TH" altLang="th-TH" sz="3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ตอบปัญหา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5. ประธานฯ ตำบล ยักยอกเงินไป  300,000 บาทเศษ ใช้เงินคืนจำนวน 150,000 บาท ที่เหลือขอผ่อนชำระเดือนละ 5,000 บาท ผ่อนได้สองเดือนแล้วไม่ผ่อน จะทำอย่างไร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ความผิดยักยอกต้องแจ้งความร้องทุกข์ภายใน 3 เดือน นับแต่รู้เรื่องกระทำผิดและรู้ตัวผู้กระทำผิด การผ่อนชำระไม่เป็นเหตุให้งดแจ้งความร้องทุกข์ ดังนั้น ขณะที่ถามคำถามนี้หากเวลาได้ล่วงเลยเกิน 3 เดือน ก็ขาดอายุความร้องทุกข์แล้ว เรื่องนี้จึงต้องระวังให้มาก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ตอบปัญหา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6. ประธานฯ ตำบลสำเนาเอกสารสมาชิกที่มาถ่ายที่ร้านค้าของตนแล้วไปปลอมลายมือชื่อเสนอขอกู้เงิน ได้เงินแล้วเอาไป ภายหลังสมาชิกถูกทวงถามจึงรู้ความจริงขึ้นมาร้องเรียนของความเป็นธรรมบนจังหวัด จะต้องดำเนินการอย่างไร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เรื่องนี้ประธานฯ ตำบล มีความผิดฐานปลอมแปลงเอกสาร และใช้เอกสารเท็จ ความผิดฐานฉ้อโกงเงินกองทุนฯ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กองทุนฯ เป็นผู้เสียหาย เมื่อสมาชิกผู้ถูกปลอมลายมือชื่อมาให้บันทึกถ้อยคำลงชื่อไว้เป็นหลักฐานแจ้งความร้องทุกข์ให้ดำเนินคดีกับประธานฯ ตำบล พร้อมเรียกเงินคืนพร้อมดอกเบี้ย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7.ประธานฯ ตำบล เพิ่มยอดเงินกู้ของสมาชิกจาก 50,000 บาท เป็น 200,000 บาท แล้วเอาเงินไปใช้ 150,000 บาท ส่งมอบให้สมาชิกเท่ากับจำนวนกู้ คือ 50,000 บาท ต่อมาสมาชิกใช้เงินคืนประธานฯ จำนวน 50,000 บาท พร้อมดอกเบี้ย ประธานฯ ก็เอาไป ไม่ส่งคืนจังหวัด ควรทำอย่างไร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ประธานฯ แก้ตัวเลขแล้วเอาเงินส่วนเกินไปกระทำผิดฐานฉ้อโกงเงินกองทุนฯ ส่วนเอาเงินสมาชิกชำระคืนกระทำผิดฐานยักยอกเงินกองทุนฯ ต้องรายงานตามลำดับและร้องทุกข์ภายในสามเดือน นับแต่รู้เรื่องและรู้ตัวผู้กระทำผิด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ตอบปัญหา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8.ประธานฯ ตำบล เรียกค่าธรรมเนียมการเสนอเรื่องกู้กลุ่มละ1,000บาท ภายหลังสมาชิกได้รับเงินกู้จึงหักกลุ่มละ 1,000 บาท ต่อมาสมาชิกที่ไม่เสียค่าธรรมเนียมยื่นกู้ไม่ได้รับอนุมัติ จึงร้องเรียนจังหวัด/กรมฯ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ประธานฯ ตำบล ผิดฐานฉ้อโกงเงินสมาชิก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สมาชิกเป็นผู้เสียหาย ต้องแจ้งความร้องทุกข์ต่อพนักงานสอบสวน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9. ประธานฯ ตำบล ยักยอกเงินกองทุนไป 200,000 บาท เศษ ภายหลังล้มละลาย จะต้องดำเนินการอย่างไร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นับแต่โฆษณาคำสั่งพิทักษ์ทรัพย์เด็ดขาดในราชกิจจาฯ และโฆษณาหนังสือพิมพ์ เจ้าหนี้ </a:t>
            </a:r>
            <a:r>
              <a:rPr lang="th-TH" sz="4000" dirty="0" smtClean="0"/>
              <a:t>ต้องยื่นคำขอรับชำระหนี้ ภายใน 2 เดือนนับแต่ วันโฆษณา( วันโฆษณาครั้งหลังสุด )</a:t>
            </a:r>
          </a:p>
          <a:p>
            <a:r>
              <a:rPr lang="th-TH" sz="4000" dirty="0" smtClean="0"/>
              <a:t>แม้จะเป็นเจ้าผู้เป็นโจทก์ ก็ต้องยื่น ไม่มีสิทธิพิเศษใดๆทั้งสิ้น  ถ้าเจ้าหนี้คนใด หลงลืม หรือ ขี้เกียจยื่น เจ้าหนี้คนนั้น ก็เสียสิทธิ ในกองทรัพย์สิน ในคดีล้มละลาย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ปัญหา  ถาม-ตอบ</a:t>
            </a:r>
            <a:endParaRPr lang="th-TH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10. หนี้ค้างชำระคืนเงินต้นอย่างเดียวได้หรือไม่ 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ต้องคืนเงินต้น พร้อมดอกเบี้ยตามสัญญา หากผิดนัดต้องเสียดอกเบี้ยในอัตราผิดนัด และถ้าสัญญาระบุเบี้ยปรับไว้ก็ต้องเสียเบี้ยปรับด้วย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11 ลูกหนี้ร้องของดหรือลดเบี้ยปรับ ได้หรือไม่ 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การขอ งดหรือลดเบี้ยปรับ เป็นอำนาจคณะอนุฯ จังหวัด โดยลูกหนี้ต้องร้องขอเป็นกรณีเฉพาะราย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12.กรณีรับสภาพหนี้/ปรับโครงสร้างหนี้ใครเป็นผู้ลงนามคู่สัญญา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คณะอนุกรรมการฯ จังหวัดมีมติเป็นคำสั่งมอบให้ใครคนนั้นเป็นผู้ลงนามในหนังสือรับสภาพหนี้หรือปรับโครงสร้างหนี้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13. รับสภาพหนี้ชำระคืนภายใน 12 งวด แต่เมื่อครบชำระยังไม่ครบขอขยายได้หรือไม่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เรื่องการรับสภาพหนี้หรือปรับโครงสร้างหนี้หากคณะอนุกรรมการฯ จังหวัดมีคำสั่งแต่งตั้งคณะทำงานติดตามหนี้ และได้มีการมอบอำนาจไปในเรื่องของอำนาจหน้าที่แล้วคณะทำงานติดตามหนี้สามารถพิจารณาขยายได้ แต่ถ้าไม่มีการแต่งตั้งหรือไม่มีการมอบในอำนาจหน้าที่ ต้องนำเรื่องเข้าคณะอนุกรรมการฯ จังหวัดพิจารณาเรื่องขยายเวลา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14. สัญญากู้กำหนดคืนภายใน 2 ปี ๆ ละ 2 งวด สมาชิกชำระเงินไม่ครบอ้างว่าสัญญาให้ระยะเวลา 2 ปี จะมีวิธีการอย่างไร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ถ้าในสัญญาไม่ปรากฏเรื่องเงื่อนไขการผ่อนชำระก็ต้องเป็นไปตามที่สมาชิกอ้าง แต่หากว่าสัญญามีข้อความว่าต้องผ่อนชำระปีละ 2 งวด ปรากฏอยู่ สมาชิกลูกหนี้นั้นต้องทำตามสัญญา หากไม่ปฏิบัติตามสัญญาก็ถือว่าผิดสัญญา และถือว่าเป็นลูกหนี้ผิดนัด ต้องเสียดอกเบี้ยผิดนัดในแต่ละงวด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h-TH" sz="4200" dirty="0" smtClean="0">
                <a:latin typeface="TH SarabunIT๙" pitchFamily="34" charset="-34"/>
                <a:cs typeface="TH SarabunIT๙" pitchFamily="34" charset="-34"/>
              </a:rPr>
              <a:t>15. กรณีใกล้หมดอายุความ ผู้กู้มารับสภาพหนี้ไม่ครบห้าคนได้หรือไม่ ตอบ รับสภาพกี่คนก็ได้แต่ต้องรับสภาพหนี้เต็มจำนวน</a:t>
            </a:r>
          </a:p>
          <a:p>
            <a:endParaRPr lang="th-TH" sz="4200" dirty="0" smtClean="0">
              <a:latin typeface="TH SarabunIT๙" pitchFamily="34" charset="-34"/>
              <a:cs typeface="TH SarabunIT๙" pitchFamily="34" charset="-34"/>
            </a:endParaRPr>
          </a:p>
          <a:p>
            <a:r>
              <a:rPr lang="th-TH" sz="4200" dirty="0" smtClean="0">
                <a:latin typeface="TH SarabunIT๙" pitchFamily="34" charset="-34"/>
                <a:cs typeface="TH SarabunIT๙" pitchFamily="34" charset="-34"/>
              </a:rPr>
              <a:t>16. กลุ่มยื่นกู้ ต่อมาจังหวัดอนุมัติ แต่เงินอนุมัติคนในกลุ่มคนเดียวไปใช้  และภายหลังบุคคลนั้นล้มละลาย เราจะดำเนินการอย่างไร</a:t>
            </a:r>
          </a:p>
          <a:p>
            <a:r>
              <a:rPr lang="th-TH" sz="4200" dirty="0" smtClean="0">
                <a:latin typeface="TH SarabunIT๙" pitchFamily="34" charset="-34"/>
                <a:cs typeface="TH SarabunIT๙" pitchFamily="34" charset="-34"/>
              </a:rPr>
              <a:t>ตอบ คนในกลุ่มทุกคนยังผูกพันกับกองทุนฯ ที่ต้องชำระหนี้จนครบจำนวนตามที่กู้ไป ส่วนคนที่เอาเงินกลุ่มไปใช้แล้วล้มละลายนั้นเป็นเรื่องภายในกลุ่มที่ต้องรับผิดชอบกันเอง กองทุนฯ ไม่ได้ผูกพันหรือเกี่ยวข้องด้วยแต่อย่างใด ดังนั้น ต้องมีหนังสือทวงถามหนี้ค้างชำระจากสมาชิกกลุ่มที่ยังไม่ล้มละลายให้ชำระหนี้ทั้งหมด</a:t>
            </a:r>
          </a:p>
          <a:p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17. กรณีสัญญามีเฉพาะตัวถ่ายเอกสาร จำเป็นต้องทำใหม่หรือไม่ ต้องแจ้งความหรือไม่ ใครเป็นคนแจ้ง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หลักฐานสำเนาถ้าไม่มีการรับรองให้ถูกต้องฟ้องศาลไม่ได้ กรณีมีสำเนาจึงต้องให้ผู้กู้รับรองสำเนา หรือมิฉะนั้นให้ทำเป็นหนังสือรับสภาพหนี้ตามสัญญาฉบับนั้นลงชื่อผู้กู้ยืมเป็นสำคัญ  แต่ถ้าทำใหม่ได้และผู้กู้ยินยอมก็ทำใหม่ได้เลย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ส่วนการแจ้งความเอกสารหายนั้น ต้องดูว่าใครมีหน้าที่ดูแลหรือเก็บรักษาเอกสารนั้น ให้หน่วยงานทำหนังสือมอบให้    ผู้นั้นไปแจ้งความ ไม่จำเป็นต้องเป็นพัฒนาการจังหวัด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3567338" y="6889151"/>
            <a:ext cx="3306313" cy="525088"/>
          </a:xfrm>
          <a:noFill/>
        </p:spPr>
        <p:txBody>
          <a:bodyPr/>
          <a:lstStyle/>
          <a:p>
            <a:pPr algn="ctr"/>
            <a:fld id="{230E2D4C-8F74-49CB-AFBA-4FE9A3F565C1}" type="slidenum">
              <a:rPr lang="en-US" altLang="th-TH" smtClean="0"/>
              <a:pPr algn="ctr"/>
              <a:t>4</a:t>
            </a:fld>
            <a:endParaRPr lang="th-TH" altLang="th-TH" smtClean="0"/>
          </a:p>
        </p:txBody>
      </p:sp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2077222" y="525088"/>
            <a:ext cx="7286676" cy="1150315"/>
          </a:xfrm>
          <a:prstGeom prst="rect">
            <a:avLst/>
          </a:prstGeom>
          <a:solidFill>
            <a:srgbClr val="FFCC00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square"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sz="6800" b="1" dirty="0">
                <a:latin typeface="TH SarabunIT๙" pitchFamily="34" charset="-34"/>
                <a:cs typeface="TH SarabunIT๙" pitchFamily="34" charset="-34"/>
              </a:rPr>
              <a:t>   </a:t>
            </a:r>
            <a:r>
              <a:rPr lang="th-TH" altLang="th-TH" sz="6100" b="1" dirty="0" smtClean="0">
                <a:latin typeface="TH SarabunIT๙" pitchFamily="34" charset="-34"/>
                <a:cs typeface="TH SarabunIT๙" pitchFamily="34" charset="-34"/>
              </a:rPr>
              <a:t>บริหารจัดการหนี้ค้างชำระ</a:t>
            </a:r>
            <a:endParaRPr lang="th-TH" altLang="th-TH" sz="61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1027786" y="4008170"/>
            <a:ext cx="2590307" cy="796372"/>
          </a:xfrm>
          <a:prstGeom prst="rect">
            <a:avLst/>
          </a:prstGeom>
          <a:solidFill>
            <a:srgbClr val="FF99CC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sz="4500" b="1" dirty="0">
                <a:solidFill>
                  <a:schemeClr val="bg2"/>
                </a:solidFill>
              </a:rPr>
              <a:t> </a:t>
            </a:r>
            <a:r>
              <a:rPr lang="th-TH" altLang="th-TH" sz="4500" b="1" dirty="0" smtClean="0">
                <a:solidFill>
                  <a:schemeClr val="bg2"/>
                </a:solidFill>
              </a:rPr>
              <a:t> </a:t>
            </a:r>
            <a:r>
              <a:rPr lang="th-TH" altLang="th-TH" sz="4500" b="1" dirty="0"/>
              <a:t>หนี้ค้างชำระ</a:t>
            </a:r>
          </a:p>
        </p:txBody>
      </p:sp>
      <p:sp>
        <p:nvSpPr>
          <p:cNvPr id="31749" name="Text Box 6"/>
          <p:cNvSpPr txBox="1">
            <a:spLocks noChangeArrowheads="1"/>
          </p:cNvSpPr>
          <p:nvPr/>
        </p:nvSpPr>
        <p:spPr bwMode="auto">
          <a:xfrm>
            <a:off x="6607189" y="2756712"/>
            <a:ext cx="2691817" cy="796372"/>
          </a:xfrm>
          <a:prstGeom prst="rect">
            <a:avLst/>
          </a:prstGeom>
          <a:solidFill>
            <a:srgbClr val="FF99CC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b="1" dirty="0"/>
              <a:t> </a:t>
            </a:r>
            <a:r>
              <a:rPr lang="th-TH" altLang="th-TH" b="1" dirty="0" smtClean="0"/>
              <a:t> </a:t>
            </a:r>
            <a:r>
              <a:rPr lang="th-TH" altLang="th-TH" sz="4500" b="1" dirty="0"/>
              <a:t>รับสภาพหนี้</a:t>
            </a:r>
          </a:p>
        </p:txBody>
      </p:sp>
      <p:sp>
        <p:nvSpPr>
          <p:cNvPr id="31750" name="Text Box 7"/>
          <p:cNvSpPr txBox="1">
            <a:spLocks noChangeArrowheads="1"/>
          </p:cNvSpPr>
          <p:nvPr/>
        </p:nvSpPr>
        <p:spPr bwMode="auto">
          <a:xfrm>
            <a:off x="6607189" y="3939909"/>
            <a:ext cx="2691817" cy="796372"/>
          </a:xfrm>
          <a:prstGeom prst="rect">
            <a:avLst/>
          </a:prstGeom>
          <a:solidFill>
            <a:srgbClr val="CCFFCC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sz="4100" b="1" dirty="0"/>
              <a:t> </a:t>
            </a:r>
            <a:r>
              <a:rPr lang="th-TH" altLang="th-TH" sz="4500" b="1" dirty="0" smtClean="0"/>
              <a:t>ผ่อน</a:t>
            </a:r>
            <a:r>
              <a:rPr lang="th-TH" altLang="th-TH" sz="4500" b="1" dirty="0"/>
              <a:t>ชำระหนี้</a:t>
            </a:r>
          </a:p>
        </p:txBody>
      </p:sp>
      <p:sp>
        <p:nvSpPr>
          <p:cNvPr id="31751" name="Text Box 8"/>
          <p:cNvSpPr txBox="1">
            <a:spLocks noChangeArrowheads="1"/>
          </p:cNvSpPr>
          <p:nvPr/>
        </p:nvSpPr>
        <p:spPr bwMode="auto">
          <a:xfrm>
            <a:off x="6607189" y="5301637"/>
            <a:ext cx="2691817" cy="796372"/>
          </a:xfrm>
          <a:prstGeom prst="rect">
            <a:avLst/>
          </a:prstGeom>
          <a:solidFill>
            <a:srgbClr val="FFFF00"/>
          </a:solidFill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h-TH" altLang="th-TH" sz="4100" b="1" dirty="0"/>
              <a:t> </a:t>
            </a:r>
            <a:r>
              <a:rPr lang="th-TH" altLang="th-TH" sz="4100" b="1" dirty="0" smtClean="0"/>
              <a:t> </a:t>
            </a:r>
            <a:r>
              <a:rPr lang="th-TH" altLang="th-TH" sz="4500" b="1" dirty="0"/>
              <a:t>ดำเนินคดี     </a:t>
            </a:r>
          </a:p>
        </p:txBody>
      </p:sp>
      <p:sp>
        <p:nvSpPr>
          <p:cNvPr id="31752" name="Line 9"/>
          <p:cNvSpPr>
            <a:spLocks noChangeShapeType="1"/>
          </p:cNvSpPr>
          <p:nvPr/>
        </p:nvSpPr>
        <p:spPr bwMode="auto">
          <a:xfrm>
            <a:off x="5302065" y="3224039"/>
            <a:ext cx="0" cy="24626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102870" tIns="51435" rIns="102870" bIns="51435"/>
          <a:lstStyle/>
          <a:p>
            <a:endParaRPr lang="th-TH"/>
          </a:p>
        </p:txBody>
      </p:sp>
      <p:sp>
        <p:nvSpPr>
          <p:cNvPr id="31753" name="Line 11"/>
          <p:cNvSpPr>
            <a:spLocks noChangeShapeType="1"/>
          </p:cNvSpPr>
          <p:nvPr/>
        </p:nvSpPr>
        <p:spPr bwMode="auto">
          <a:xfrm>
            <a:off x="5302065" y="3224039"/>
            <a:ext cx="106947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102870" tIns="51435" rIns="102870" bIns="51435"/>
          <a:lstStyle/>
          <a:p>
            <a:endParaRPr lang="th-TH"/>
          </a:p>
        </p:txBody>
      </p:sp>
      <p:sp>
        <p:nvSpPr>
          <p:cNvPr id="31754" name="Line 12"/>
          <p:cNvSpPr>
            <a:spLocks noChangeShapeType="1"/>
          </p:cNvSpPr>
          <p:nvPr/>
        </p:nvSpPr>
        <p:spPr bwMode="auto">
          <a:xfrm>
            <a:off x="3822925" y="4415988"/>
            <a:ext cx="254861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102870" tIns="51435" rIns="102870" bIns="51435"/>
          <a:lstStyle/>
          <a:p>
            <a:endParaRPr lang="th-TH"/>
          </a:p>
        </p:txBody>
      </p:sp>
      <p:sp>
        <p:nvSpPr>
          <p:cNvPr id="31755" name="Line 13"/>
          <p:cNvSpPr>
            <a:spLocks noChangeShapeType="1"/>
          </p:cNvSpPr>
          <p:nvPr/>
        </p:nvSpPr>
        <p:spPr bwMode="auto">
          <a:xfrm>
            <a:off x="5302065" y="5686700"/>
            <a:ext cx="1069476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</p:spPr>
        <p:txBody>
          <a:bodyPr lIns="102870" tIns="51435" rIns="102870" bIns="51435"/>
          <a:lstStyle/>
          <a:p>
            <a:endParaRPr lang="th-TH"/>
          </a:p>
        </p:txBody>
      </p:sp>
      <p:sp>
        <p:nvSpPr>
          <p:cNvPr id="31756" name="Oval 14"/>
          <p:cNvSpPr>
            <a:spLocks noChangeArrowheads="1"/>
          </p:cNvSpPr>
          <p:nvPr/>
        </p:nvSpPr>
        <p:spPr bwMode="auto">
          <a:xfrm>
            <a:off x="5713541" y="2828473"/>
            <a:ext cx="411477" cy="31680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2870" tIns="51435" rIns="102870" bIns="51435" anchor="ctr"/>
          <a:lstStyle/>
          <a:p>
            <a:pPr eaLnBrk="1" hangingPunct="1"/>
            <a:r>
              <a:rPr lang="th-TH" altLang="th-TH" sz="3600" b="1" dirty="0"/>
              <a:t>1</a:t>
            </a:r>
          </a:p>
        </p:txBody>
      </p:sp>
      <p:sp>
        <p:nvSpPr>
          <p:cNvPr id="31757" name="Oval 16"/>
          <p:cNvSpPr>
            <a:spLocks noChangeArrowheads="1"/>
          </p:cNvSpPr>
          <p:nvPr/>
        </p:nvSpPr>
        <p:spPr bwMode="auto">
          <a:xfrm>
            <a:off x="5713541" y="4018671"/>
            <a:ext cx="411477" cy="31680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2870" tIns="51435" rIns="102870" bIns="51435" anchor="ctr"/>
          <a:lstStyle/>
          <a:p>
            <a:pPr eaLnBrk="1" hangingPunct="1"/>
            <a:r>
              <a:rPr lang="th-TH" altLang="th-TH" sz="3600" b="1" dirty="0"/>
              <a:t>2</a:t>
            </a:r>
          </a:p>
        </p:txBody>
      </p:sp>
      <p:sp>
        <p:nvSpPr>
          <p:cNvPr id="31758" name="Oval 17"/>
          <p:cNvSpPr>
            <a:spLocks noChangeArrowheads="1"/>
          </p:cNvSpPr>
          <p:nvPr/>
        </p:nvSpPr>
        <p:spPr bwMode="auto">
          <a:xfrm>
            <a:off x="5713541" y="5289384"/>
            <a:ext cx="411477" cy="31680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2870" tIns="51435" rIns="102870" bIns="51435" anchor="ctr"/>
          <a:lstStyle/>
          <a:p>
            <a:pPr eaLnBrk="1" hangingPunct="1"/>
            <a:r>
              <a:rPr lang="th-TH" altLang="th-TH" sz="3600" b="1" dirty="0"/>
              <a:t>3</a:t>
            </a:r>
          </a:p>
        </p:txBody>
      </p:sp>
      <p:pic>
        <p:nvPicPr>
          <p:cNvPr id="31759" name="Picture 6" descr="http://att.bbs.duowan.com/forum/201409/05/1544114gg69pm49aw6gggm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773632"/>
            <a:ext cx="10440988" cy="204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18.ปัจจุบันลูกหนี้นิ่งไม่ชำระหนี้หรือบางรายชำระเพียง 500-1,000 บาท เท่านั้น ดังนั้น เราควรปรับโครงสร้างหนี้ หรือรับสภาพหนี้ จังหวัดยากให้เงินสู่ระบบโดยเร็ว จะทำอย่างไร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การชำระหนี้บางส่วน ทำให้อายุความสะดุดหยุดลงเป็นผลดีกับเจ้าหนี้  ลูกหนี้ในกลุ่มนี้ควรนำมาปรับโครงสร้างหนี้ให้ลูกหนี้มีความสามารถชำระหนี้ตรงตามงวดได้อย่างสม่ำเสมอ ซึ่งโดยปกติแล้วต้องร่วมกันทั้งห้าคนส่งชำระหนี้ ส่วนกรณีนิ่งไม่ชำระหนี้ ควรมีหนังสือเตือน แล้วหากยังเพิกเฉย ก็เสนอเรื่องให้ฟ้อง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H SarabunIT๙" pitchFamily="34" charset="-34"/>
                <a:cs typeface="TH SarabunIT๙" pitchFamily="34" charset="-34"/>
              </a:rPr>
              <a:t>19.</a:t>
            </a: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กรณียืมเงินไปแล้ว สัญญากำหนดชำระคืนภายใน 2 ปี ครบกำหนดแล้วชำระแต่ดอกเบี้ยอย่างเดียวนับอายุความอย่างไร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ชำระดอกเบี้ยอย่างเดียวถือว่าชำระหนี้บางส่วนดังนั้นอายุความสะดุดหยุดลง ถ้ากำหนดชำระหนี้เป็นงวด ๆ อายุความนับ 5 ปี นับแต่วันที่มีการชำระดอกเบี้ยจำนวนสุดท้าย</a:t>
            </a:r>
          </a:p>
          <a:p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20. การรับสภาพหนี้ จังหวัดทำหนังสือให้อำเภอดำเนินการรับสภาพหนี้ แต่อำเภออ้างว่าไม่มีสิทธิ์ ในการทำการรับสภาพหนี้ อ้างว่าเป็นหน้าที่จังหวัด แล้วจะทำอย่างไร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 จังหวัดโดยมติของคณะอนุกรรมการฯ ระดับจังหวัดมอบให้ใครหรือคณะทำงานติดตามหนี้ชุดใด มีหน้าที่ติดตามหนี้และรับสภาพหนี้ ปรับโครงสร้างหนี้ชุดนั้น จะมีสิทธิลงนามในหนังสือรับสภาพหนี้ สำคัญอยู่ตรงที่ว่า จังหวัดมีคำสั่งหรือหนังสือมอบอำนาจหน้าที่ลงนามในหนังสือดังกล่าวหรือไม่  หากไม่มีก็ทำให้สมบูรณ์โดยอาศัยมติที่ประชุมคณะอนุกรรมการฯ ระดับจังหวัด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21. ใครเป็นผู้ลงนามในหนังสือรับสภาพหนี้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ผู้ที่คณะอนุกรรมการฯ ระดับจังหวัดมีมติมอบอำนาจหรือมีคำสั่งแต่งตั้งให้เป็นผู้ลงนามในหนังสือมอบอำนาจ 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22. อำนาจการทวงถามหนี้เป็นอำนาจของพัฒนาการจังหวัดหรือพัฒนาการอำเภอ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อำนาจทวงถามหนี้จะเป็นของใคร ขึ้นอยู่กับมติที่ประชุมของคณะอนุกรรมการฯ ระดับจังหวัด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thaiDist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23. หลังจากรับสภาพหนี้แล้วตามระเบียบคือ 2 ปี ผ่อนไม่น้อยกว่า 4 งวด หากไม่ชำระสามารถฟ้องได้เลยหรือไม่</a:t>
            </a:r>
          </a:p>
          <a:p>
            <a:pPr algn="thaiDist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การรับสภาพหนี้ ตามหลักเกณฑ์ วิธีการ และเงื่อนไขเกี่ยวกับใช้จ่ายเงินประเภทเงินทุนหมุนเวียนฯ พ.ศ.2559 ไม่ได้กำหนดเวลาไว้ แต่ไปยึดเอาการชำระหนี้คืนกองทุนฯ เมื่อกู้ยืมไป ตามข้อ 3.2 (5) กล่าวคือ กำหนดระยะเวลาการผ่อนชำระคืนไม่เกินสองปี และต้องชำระคืนอย่างน้อยปีละสองงวด เมื่อในหนังสือรับสภาพหนี้ไปยึดหลักเกณฑ์ดังกล่าวและลูกหนี้ลงนามตามหนังสือฉบับนั้น ย่อมผูกพัน หากลูกหนี้ไม่ชำระเมื่อถึงกำหนด ก็ให้แจ้งเตือนเพื่อให้ลูกหนี้ทราบก่อนว่าจะถูกฟ้อง แล้วฟ้องได้เลย </a:t>
            </a:r>
          </a:p>
          <a:p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24. พนักงานอัยการแนะนำให้เอาสัญญาเก่าปี 2556 มาทำใหม่ ให้พัฒนาการจังหวัดเป็นคู่สัญญา จะเป็นไปได้หรือไม่  คิดว่ายาก ต้องเป็นการสั่งการจากกรมฯ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โดยปกติการกู้ยืมเงินตามกฎหมายนั้น ยืมเงินกว่า   สองพันบาทขึ้นไปนั้น ถ้ามิได้มีหลักฐานแห่งการกู้ยืมเป็นหนังสืออย่างใดอย่างหนึ่งลงลายมือชื่อผู้ยืมเป็นสำคัญ จะฟ้องร้องให้บังคับคดีหาได้ไม่ ดังนั้นสัญญาปี 2556 ถ้าจะเป็นหลักฐานฟ้องคดีนั้นสมบูรณ์แล้ว ขณะนี้จึงไม่จำเป็นต้องทำสัญญาใหม่ แต่ก็ไม่คัดค้านถ้าจะทำกันใหม่ข้อสำคัญต้องลงนามผู้กู้ให้ครบถ้วน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25. กรณีตำรวจรับแจ้งความตามหลักฐาน จะทำให้ผลการดำเนินการตามหนังสือสั่งการของกรมฯ เป็นอย่างไร จังหวัดต้องดำเนินการอย่างไร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เจ้าหน้าที่ตำรวจมีหน้าที่รับแจ้งความร้องทุกข์ แต่ไม่มีอำนาจหน้าที่วินิจฉัยว่าเรื่องใดควรรับหรือไม่รับแจ้งความร้องทุกข์ หากพัฒนาการจังหวัดแจ้งความร้องทุกข์โดยเพื่อต้องการเอาคนกระทำผิดมาลงโทษ  พนักงานสอบสวนต้องดำเนินการตามหน้าที่ ทางจังหวัดต้องติดตามความคืบหน้าเป็นระยะ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thaiDist"/>
            <a:endParaRPr lang="th-TH" sz="4000" dirty="0" smtClean="0">
              <a:latin typeface="TH SarabunIT๙" pitchFamily="34" charset="-34"/>
              <a:cs typeface="TH SarabunIT๙" pitchFamily="34" charset="-34"/>
            </a:endParaRP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26.ตำรวจมีหนังสือแจ้งยุติการสอบสวนดำเนินคดี ดำเนินการอย่างไร </a:t>
            </a:r>
          </a:p>
          <a:p>
            <a:pPr algn="thaiDist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เหตุแห่งยุติการสอบสวน หากเป็นการขาดอายุความร้องทุกข์ภายใน 3 เดือนนับแต่รู้เรื่องกระทำผิดและรู้ตัวผู้กระทำผิด ในความผิดยักยอกทรัพย์หรือฉ้อโกงทรัพย์นั้น เป็นข้อกฎหมายที่พนักงานสอบสวนแจ้งยุติได้ ดังนั้นเมื่อการดำเนินคดีอาญาเป็นอันระงับเพราะขาดอายุความ จังหวัดต้องนำเรื่องดังกล่าวไปฟ้องทางแพ่งในความผิดฐานละเมิด เพราะประธานฯ ตำบลจงใจเอาเงินกองทุนไป ทำให้กองทุนเสียหาย ต้องฟ้องภายในอายุความอาญา ไม่ใช่อายุความละเมิด</a:t>
            </a:r>
            <a:endParaRPr lang="th-TH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thaiDist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27. สัญญาการยืมเงิน เป็นสัญญาเดิมที่ลงนามในสัญญาโดยประธานกรรมการฯ ตำบล ที่มาจากประชาชน จะมีผลอย่างไรกับกองทุนใหม่</a:t>
            </a:r>
          </a:p>
          <a:p>
            <a:pPr algn="thaiDist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หลักสำคัญของสัญญาเดิมคือมีสมาชิกผู้กู้ลงนามทุกคนนั่นย่อมแสดงว่าสมาชิกผู้กู้เป็นหนี้กองทุนเดิม เมื่อกฎหมายกำหนดให้โอนทั้งหนี้สิน และภาระผูกพันทั้งหมดจากกองทุนเดิมมาอยู่กับกองทุนใหม่ ดังนั้น เพียงผู้กู้เงินลงนามในสัญญาจริงและรับเงินไปจริงก็ถือว่า สมาชิกนั้นเป็นลูกหนี้กองทุนใหม่แล้ว</a:t>
            </a:r>
          </a:p>
          <a:p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thaiDist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28. ถ้ายังไม่แต่งตั้งคณะทำงานติดตามหนี้ จะดำเนินการขั้นตอนอื่นได้หรือไม่ อย่างไร</a:t>
            </a:r>
          </a:p>
          <a:p>
            <a:pPr algn="thaiDist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อำนาจการบริหารงานกองทุนในจังหวัดเป็นอำนาจหน้าที่ของคณะอนุกรรมการฯ ระดับจังหวัดตามคำสั่งที่ 2/2559 (1)  การที่ให้คณะอนุกรรมการฯ ระดับจังหวัดแต่งตั้งคณะทำงานติดตามหนี้เพื่อให้เกิดการดำเนินงานที่มั่นใจในอำนาจที่กระทำการติดตามหนี้ ทวงถามหนี้ หรือการรับสภาพหนี้ โดยคณะอนุกรรมการฯ มอบให้ในคำสั่งแต่งตั้ง และหากจังหวัดใดยังไม่แต่งตั้งก็ต้องขยันเสนอเรื่องให้คณะอนุกรรมการฯ ระดับจังหวัดพิจารณาเป็นเรื่อง ๆ ไป 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3224038"/>
            <a:ext cx="10440988" cy="20163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h-TH" sz="9900" dirty="0" smtClean="0">
                <a:latin typeface="TH NiramitIT๙" pitchFamily="2" charset="-34"/>
                <a:cs typeface="TH NiramitIT๙" pitchFamily="2" charset="-34"/>
              </a:rPr>
              <a:t/>
            </a:r>
            <a:br>
              <a:rPr lang="th-TH" sz="9900" dirty="0" smtClean="0">
                <a:latin typeface="TH NiramitIT๙" pitchFamily="2" charset="-34"/>
                <a:cs typeface="TH NiramitIT๙" pitchFamily="2" charset="-34"/>
              </a:rPr>
            </a:br>
            <a:endParaRPr lang="th-TH" sz="9900" dirty="0" smtClean="0">
              <a:latin typeface="TH NiramitIT๙" pitchFamily="2" charset="-34"/>
              <a:cs typeface="TH NiramitIT๙" pitchFamily="2" charset="-34"/>
            </a:endParaRPr>
          </a:p>
        </p:txBody>
      </p:sp>
      <p:pic>
        <p:nvPicPr>
          <p:cNvPr id="16387" name="Picture 8" descr="C:\Documents and Settings\Administrator\Desktop\ภาพวิว\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91148" y="236290"/>
            <a:ext cx="705130" cy="60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04833" y="472579"/>
            <a:ext cx="9989632" cy="1150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algn="ctr" eaLnBrk="1" hangingPunct="1"/>
            <a:r>
              <a:rPr lang="th-TH" altLang="th-TH" sz="3600" b="1" dirty="0">
                <a:solidFill>
                  <a:srgbClr val="FFFF00"/>
                </a:solidFill>
              </a:rPr>
              <a:t> </a:t>
            </a:r>
            <a:r>
              <a:rPr lang="th-TH" altLang="th-TH" sz="6800" b="1" dirty="0"/>
              <a:t>หนี้</a:t>
            </a:r>
            <a:r>
              <a:rPr lang="th-TH" altLang="th-TH" sz="6100" b="1" dirty="0"/>
              <a:t>กองทุน...</a:t>
            </a:r>
            <a:endParaRPr lang="th-TH" altLang="th-TH" sz="3600" b="1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0" y="3701870"/>
            <a:ext cx="10440988" cy="87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/>
            <a:r>
              <a:rPr lang="th-TH" altLang="th-TH" sz="5000" b="1" dirty="0">
                <a:latin typeface="Angsana New" pitchFamily="18" charset="-34"/>
              </a:rPr>
              <a:t>  </a:t>
            </a:r>
            <a:r>
              <a:rPr lang="th-TH" altLang="th-TH" sz="5000" b="1" dirty="0" smtClean="0">
                <a:latin typeface="Angsana New" pitchFamily="18" charset="-34"/>
              </a:rPr>
              <a:t>		</a:t>
            </a:r>
            <a:r>
              <a:rPr lang="th-TH" altLang="th-TH" sz="45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3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หนี้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  :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  หนี้ยังไม่ถึงกำหนด / หนี้ครบกำหนด </a:t>
            </a:r>
            <a:endParaRPr lang="th-TH" altLang="th-TH" sz="45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-326280" y="2033840"/>
            <a:ext cx="10359418" cy="79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/>
            <a:r>
              <a:rPr lang="th-TH" altLang="th-TH" sz="4100" b="1" dirty="0"/>
              <a:t>      </a:t>
            </a:r>
            <a:r>
              <a:rPr lang="th-TH" altLang="th-TH" sz="4100" b="1" dirty="0" smtClean="0"/>
              <a:t>		   </a:t>
            </a:r>
            <a:r>
              <a:rPr lang="th-TH" altLang="th-TH" sz="45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1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)  หนี้ 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 :  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หนี้กองทุนเดิม / หนี้กองทุนใหม่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0" y="2828473"/>
            <a:ext cx="10440988" cy="79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/>
            <a:r>
              <a:rPr lang="th-TH" altLang="th-TH" sz="4100" b="1" dirty="0"/>
              <a:t>  </a:t>
            </a:r>
            <a:r>
              <a:rPr lang="th-TH" altLang="th-TH" sz="4100" b="1" dirty="0" smtClean="0"/>
              <a:t>		</a:t>
            </a:r>
            <a:r>
              <a:rPr lang="th-TH" altLang="th-TH" sz="45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2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)  หนี้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  :  </a:t>
            </a:r>
            <a:r>
              <a:rPr lang="th-TH" altLang="th-TH" sz="4500" b="1" dirty="0">
                <a:solidFill>
                  <a:srgbClr val="FF3300"/>
                </a:solidFill>
                <a:latin typeface="TH SarabunPSK" pitchFamily="34" charset="-34"/>
                <a:cs typeface="TH SarabunPSK" pitchFamily="34" charset="-34"/>
              </a:rPr>
              <a:t>หนี้ตามสัญญา / หนี้ตามกฎหมาย</a:t>
            </a:r>
            <a:r>
              <a:rPr lang="en-US" altLang="th-TH" sz="4500" b="1" dirty="0">
                <a:solidFill>
                  <a:srgbClr val="FF3300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altLang="th-TH" sz="4500" b="1" dirty="0">
                <a:solidFill>
                  <a:srgbClr val="FF3300"/>
                </a:solidFill>
                <a:latin typeface="TH SarabunPSK" pitchFamily="34" charset="-34"/>
                <a:cs typeface="TH SarabunPSK" pitchFamily="34" charset="-34"/>
              </a:rPr>
              <a:t>  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4494751"/>
            <a:ext cx="10114707" cy="87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/>
            <a:r>
              <a:rPr lang="th-TH" altLang="th-TH" sz="5000" b="1" dirty="0"/>
              <a:t>  </a:t>
            </a:r>
            <a:r>
              <a:rPr lang="th-TH" altLang="th-TH" sz="5000" b="1" dirty="0" smtClean="0"/>
              <a:t>		</a:t>
            </a:r>
            <a:r>
              <a:rPr lang="th-TH" altLang="th-TH" sz="4500" b="1" dirty="0" smtClean="0"/>
              <a:t>(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4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)  หนี้</a:t>
            </a:r>
            <a:r>
              <a:rPr lang="th-TH" altLang="th-TH" sz="45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altLang="th-TH" sz="45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:  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หนี้ยังไม่ผิดนัด / หนี้ผิดนัด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0" y="5434659"/>
            <a:ext cx="10767269" cy="79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/>
            <a:r>
              <a:rPr lang="th-TH" altLang="th-TH" sz="4500" b="1" dirty="0"/>
              <a:t>  </a:t>
            </a:r>
            <a:r>
              <a:rPr lang="th-TH" altLang="th-TH" sz="4500" b="1" dirty="0" smtClean="0"/>
              <a:t>		</a:t>
            </a:r>
            <a:r>
              <a:rPr lang="th-TH" altLang="th-TH" sz="45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5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)  หนี้</a:t>
            </a:r>
            <a:r>
              <a:rPr lang="th-TH" altLang="th-TH" sz="45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altLang="th-TH" sz="45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: 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 หนี้ยุติ / หนี้ค้างชำระ</a:t>
            </a:r>
          </a:p>
        </p:txBody>
      </p:sp>
      <p:sp>
        <p:nvSpPr>
          <p:cNvPr id="16394" name="Text Box 16"/>
          <p:cNvSpPr txBox="1">
            <a:spLocks noChangeArrowheads="1"/>
          </p:cNvSpPr>
          <p:nvPr/>
        </p:nvSpPr>
        <p:spPr bwMode="auto">
          <a:xfrm>
            <a:off x="1990313" y="3022755"/>
            <a:ext cx="207814" cy="596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2870" tIns="51435" rIns="102870" bIns="51435">
            <a:spAutoFit/>
          </a:bodyPr>
          <a:lstStyle/>
          <a:p>
            <a:pPr eaLnBrk="1" hangingPunct="1"/>
            <a:endParaRPr lang="th-TH" altLang="th-TH"/>
          </a:p>
        </p:txBody>
      </p:sp>
      <p:pic>
        <p:nvPicPr>
          <p:cNvPr id="16395" name="Picture 5" descr="business_workers_shak_a_hb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51276" y="6064764"/>
            <a:ext cx="1589712" cy="1496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6" name="Picture 6" descr="http://att.bbs.duowan.com/forum/201409/05/1544114gg69pm49aw6gggm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852396"/>
            <a:ext cx="10440988" cy="70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/>
      <p:bldP spid="15" grpId="0" build="allAtOnce"/>
      <p:bldP spid="10" grpId="0" build="allAtOnce"/>
      <p:bldP spid="14" grpId="0" build="allAtOnce"/>
      <p:bldP spid="6155" grpId="0" build="allAtOnce"/>
      <p:bldP spid="6157" grpId="0" build="allAtOnce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29. กรณีต้องการให้กรมฯ ทำข้อตกลงความร่วมมือกับทางสำนักงานอัยการสูงสุดจะเป็นไปได้หรือไม่อย่างไร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ขณะนี้กำลังมีความพยายามเสนอเรื่องนี้ต่อคณะกรรมการบริหารกองทุนพัฒนาบทบาทสตรี ในการประชุมครั้งที่ 3/2561 วันที่ 29 มีนาคม 2561 ผลเป็นประการใด จะแจ้งให้ทราบในโอกาสต่อไป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30. ลูกหนี้หาตัวไม่พบจะทำอย่างไร</a:t>
            </a:r>
          </a:p>
          <a:p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เหลือกี่คนก็ทวงถามคนที่อยู่ หากเพิกเฉยให้ฟ้อง เนื่องจากสัญญากำหนดความรับผิดแบบลูกหนี้ร่วม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ปัญหา ถาม-ตอบ</a:t>
            </a:r>
            <a:endParaRPr lang="th-TH" sz="54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thaiDist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31. กรณีสัญญาสูญหาย หาไม่พบ จะทำอย่างไร</a:t>
            </a:r>
          </a:p>
          <a:p>
            <a:pPr algn="thaiDist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ตอบ สัญญาสูญหายให้ตรวจสอบข้อเท็จจริง จากรายงานการประชุมครั้งที่มีการอนุมัติเงินกู้ให้ผู้ขอกู้ หลักฐานการโอนเงินผ่านธนาคาร หลักฐานอื่น จนรู้ตัวสมาชิกที่เอาเงินไป หลังจากนั้นให้ออกหนังสือทวงถามลงทะเบียนตอบรับ หากสมาชิกมาพบให้ทำหนังสือรับสภาพหนี้ หากไม่มาพบหรือลูกหนี้ไม่ยอมชำระหนี้ให้รายงานกรมฯ หากพบว่าสัญญาหายเกิดจากการกระทำผิด ให้รายงานกรมฯ และแจ้งความดำเนินคดีกับผู้กระทำผิดทันที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ตัวอย่างหนังสือ เสนอนายอำเภอ</a:t>
            </a:r>
            <a:endParaRPr lang="th-TH" sz="4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บันทึกข้อความ</a:t>
            </a:r>
          </a:p>
          <a:p>
            <a:pPr algn="thaiDist"/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เรียน นายอำเภอ...</a:t>
            </a:r>
          </a:p>
          <a:p>
            <a:pPr algn="thaiDist"/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1. เรื่องเดิม</a:t>
            </a:r>
          </a:p>
          <a:p>
            <a:pPr algn="thaiDist"/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  </a:t>
            </a: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คณะทำงานติดตามหนี้ได้ติดตามหนี้ค้างชำระของกองทุนพัฒนาบทบาทสตรีตำบล...... ระหว่างวันที่..........</a:t>
            </a:r>
          </a:p>
          <a:p>
            <a:pPr algn="thaiDist"/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พบมีสมาชิกเป็นหนี้ค้างชำระ จำนวน 4 โครงการ และพบการทุจริตเงินกองทุนฯ จำนวน 2 โครงการ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ตัวอย่างหนังสือ เสนอนายอำเภอ</a:t>
            </a:r>
            <a:endParaRPr lang="th-TH" sz="4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2. ข้อเท็จจริง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</a:t>
            </a: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2.1. สมาชิกที่มีค้างชำระจำนวน 4 โครงการ ประกอบด้วย</a:t>
            </a:r>
          </a:p>
          <a:p>
            <a:pPr>
              <a:buNone/>
            </a:pP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		  (1) โครงการ.... ของนาง......กับกลุ่ม มีหนี้ค้างชำระตามสัญญา ปี 2556  เป็นเงิน.............. บาท </a:t>
            </a:r>
          </a:p>
          <a:p>
            <a:pPr>
              <a:buNone/>
            </a:pP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		  (2)........</a:t>
            </a:r>
          </a:p>
          <a:p>
            <a:pPr>
              <a:buNone/>
            </a:pP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          (3)........  </a:t>
            </a:r>
          </a:p>
          <a:p>
            <a:pPr>
              <a:buNone/>
            </a:pP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		  (4).......</a:t>
            </a:r>
          </a:p>
          <a:p>
            <a:pPr>
              <a:buNone/>
            </a:pP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		  จากการสอบถามข้อเท็จจริง โครงการตาม (1) (2) และ (3) ยินดีที่จะผ่อนชำระหนี้และทำสัญญารับสภาพหนี้  ส่วนโครงการตาม (4) เพิกเฉย	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ตัวอย่างหนังสือ เสนอนายอำเภอ</a:t>
            </a:r>
            <a:endParaRPr lang="th-TH" sz="40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</a:t>
            </a: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2.2. กรณีพบการทุจริต จำนวน 2 โครงการ ได้ความว่า</a:t>
            </a:r>
          </a:p>
          <a:p>
            <a:pPr>
              <a:buNone/>
            </a:pP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		  (1) โครงการ.... ของนาง......กับกลุ่ม ชำระหนี้คืนกองทุน..จังหวัด. เป็นเงิน.............. บาท ให้กับนาง.........ประธานกรรมการฯ ตำบล... แล้ว นาง......... เอาเงินดังกล่าวไปใช้ไม่ส่งคืนจังหวัด</a:t>
            </a:r>
          </a:p>
          <a:p>
            <a:pPr>
              <a:buNone/>
            </a:pP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		  (2) โครงการ.....ของนาง.....กับกลุ่ม กู้เงิน 50,000 บาท แต่นาง........ประธานกรรมการ..ตำบล....... แก้จำนวนเงินเป็น 200,000 บาท แล้วเอาเงินไปใช้ 150,000 บาท ส่วนที่เหลือให้กลุ่ม เป็นเงิน 50,000 บาท	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ตัวอย่างหนังสือ เสนอนายอำเภอ</a:t>
            </a:r>
            <a:endParaRPr lang="th-TH" sz="36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3. ข้อกฎหมาย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	</a:t>
            </a:r>
            <a:r>
              <a:rPr lang="th-TH" sz="4000" dirty="0" smtClean="0">
                <a:latin typeface="TH SarabunIT๙" pitchFamily="34" charset="-34"/>
                <a:cs typeface="TH SarabunIT๙" pitchFamily="34" charset="-34"/>
              </a:rPr>
              <a:t>คำสั่งคณะอนุกรรมการบริหารกองทุนฯ..ระดับจังหวัด ที่....../....... ลงวันที่....................... (5)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 4. ข้อพิจารณา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	(1) เพื่อให้การบริหารจัดการหนี้เป็นไปด้วยความเรียบร้อยกรณีสมาชิกลูกหนี้ตามโครงการข้อ 2.2 (1) (2) และ (3) ได้ทำหนังสือรับสภาพหนี้เป็นที่เรียบร้อยแล้ว ตามเอกสาร 1</a:t>
            </a:r>
          </a:p>
          <a:p>
            <a:pPr>
              <a:buNone/>
            </a:pP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ตัวอย่างหนังสือ เสนอนายอำเภอ</a:t>
            </a:r>
            <a:endParaRPr lang="th-TH" sz="36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	(2) สมาชิกลูกหนี้ที่เพิกเฉย ตามข้อ 2.1 (4)  เห็นควรดำเนินคดี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	(3) กรณีนาง......ประธานกรรมการ...ตำบล..ทุจริตเอาเงินสมาชิกคืนไปเป็นเงิน...บาท ตามข้อ 2.2 (1) และ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          กรณีนาง.......ประธานกรรมการ...ตำบล..ทุจริตเอาเงินกองทุนที่เกินไปเป็นเงิน...บาท ตามข้อ 2.2 (2) 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เห็นควรดำเนินคดี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	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latin typeface="TH SarabunIT๙" pitchFamily="34" charset="-34"/>
                <a:cs typeface="TH SarabunIT๙" pitchFamily="34" charset="-34"/>
              </a:rPr>
              <a:t>ตัวอย่างหนังสือ เสนอนายอำเภอ</a:t>
            </a:r>
            <a:endParaRPr lang="th-TH" sz="3600" b="1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	4. ข้อเสนอ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		    เห็นควรส่งเรื่อง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            - ข้อ 4 (1) ให้จังหวัดทราบ	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	     - ข้อ 4 (2) (3) ให้จังหวัดดำเนินคดี</a:t>
            </a: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	     จึงเรียนมาเพื่อโปรดพิจารณา 			</a:t>
            </a:r>
          </a:p>
          <a:p>
            <a:pPr>
              <a:buNone/>
            </a:pPr>
            <a:endParaRPr lang="th-TH" sz="4000" b="1" dirty="0" smtClean="0">
              <a:latin typeface="TH SarabunIT๙" pitchFamily="34" charset="-34"/>
              <a:cs typeface="TH SarabunIT๙" pitchFamily="34" charset="-34"/>
            </a:endParaRPr>
          </a:p>
          <a:p>
            <a:pPr>
              <a:buNone/>
            </a:pPr>
            <a:r>
              <a:rPr lang="th-TH" sz="4000" b="1" dirty="0" smtClean="0">
                <a:latin typeface="TH SarabunIT๙" pitchFamily="34" charset="-34"/>
                <a:cs typeface="TH SarabunIT๙" pitchFamily="34" charset="-34"/>
              </a:rPr>
              <a:t>					พัฒนาการอำเภอ</a:t>
            </a:r>
            <a:endParaRPr lang="th-TH" sz="4000" dirty="0">
              <a:latin typeface="TH SarabunIT๙" pitchFamily="34" charset="-34"/>
              <a:cs typeface="TH SarabunIT๙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91272" y="280169"/>
            <a:ext cx="9396889" cy="1512253"/>
          </a:xfrm>
        </p:spPr>
        <p:txBody>
          <a:bodyPr/>
          <a:lstStyle/>
          <a:p>
            <a:pPr eaLnBrk="1" hangingPunct="1">
              <a:defRPr/>
            </a:pPr>
            <a:r>
              <a:rPr lang="th-TH" sz="5400" dirty="0" smtClean="0">
                <a:solidFill>
                  <a:srgbClr val="663300"/>
                </a:solidFill>
                <a:latin typeface="Angsana New" pitchFamily="18" charset="-34"/>
              </a:rPr>
              <a:t>บันทึกเสนอผู้ว่าฯ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69786" y="1746792"/>
            <a:ext cx="9291754" cy="544691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h-TH" sz="4500" b="1" dirty="0" smtClean="0">
                <a:latin typeface="Angsana New" pitchFamily="18" charset="-34"/>
              </a:rPr>
              <a:t>1. ต้นเรื่อง/เรื่องเดิม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4500" b="1" dirty="0" smtClean="0">
                <a:latin typeface="Angsana New" pitchFamily="18" charset="-34"/>
              </a:rPr>
              <a:t>2. ข้อเท็จจริง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4500" b="1" dirty="0" smtClean="0">
                <a:latin typeface="Angsana New" pitchFamily="18" charset="-34"/>
              </a:rPr>
              <a:t>3. ข้อกฎหมาย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4500" b="1" dirty="0">
                <a:latin typeface="Angsana New" pitchFamily="18" charset="-34"/>
              </a:rPr>
              <a:t>4</a:t>
            </a:r>
            <a:r>
              <a:rPr lang="th-TH" sz="4500" b="1" dirty="0" smtClean="0">
                <a:latin typeface="Angsana New" pitchFamily="18" charset="-34"/>
              </a:rPr>
              <a:t>. ข้อพิจารณา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4500" b="1" dirty="0" smtClean="0">
                <a:latin typeface="Angsana New" pitchFamily="18" charset="-34"/>
              </a:rPr>
              <a:t>5. ข้อเสนอ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4500" b="1" dirty="0" smtClean="0">
                <a:latin typeface="Angsana New" pitchFamily="18" charset="-34"/>
              </a:rPr>
              <a:t>6. หนังสือแนบ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4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</a:rPr>
              <a:t>       รายละเอียดจำนวนหนี้ค้างชำระและเงินที่ถูกยักยอก</a:t>
            </a:r>
            <a:endParaRPr lang="th-TH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th-TH" sz="2700" b="1" dirty="0" smtClean="0">
              <a:latin typeface="Angsana New" pitchFamily="18" charset="-34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th-TH" sz="2700" b="1" dirty="0" smtClean="0">
              <a:latin typeface="Angsana New" pitchFamily="18" charset="-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244711" y="0"/>
            <a:ext cx="10685699" cy="1260211"/>
          </a:xfrm>
        </p:spPr>
        <p:txBody>
          <a:bodyPr/>
          <a:lstStyle/>
          <a:p>
            <a:pPr algn="l"/>
            <a:r>
              <a:rPr lang="th-TH" altLang="th-TH" sz="4100" dirty="0" smtClean="0">
                <a:solidFill>
                  <a:srgbClr val="663300"/>
                </a:solidFill>
                <a:effectLst/>
              </a:rPr>
              <a:t>  รายงานผลการติดตามหนี้ค้างชำระของกองทุนพัฒนาบทบาทสตรี อ........</a:t>
            </a:r>
            <a:endParaRPr lang="th-TH" altLang="th-TH" dirty="0" smtClean="0">
              <a:solidFill>
                <a:srgbClr val="663300"/>
              </a:solidFill>
              <a:effectLst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07852" y="866395"/>
            <a:ext cx="10033136" cy="6469081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th-TH" altLang="th-TH" sz="3200" dirty="0" smtClean="0">
                <a:latin typeface="Angsana New" pitchFamily="18" charset="-34"/>
              </a:rPr>
              <a:t> </a:t>
            </a:r>
            <a:r>
              <a:rPr lang="th-TH" altLang="th-TH" sz="3200" dirty="0" smtClean="0">
                <a:effectLst/>
                <a:latin typeface="Angsana New" pitchFamily="18" charset="-34"/>
              </a:rPr>
              <a:t>1.เรื่องเดิม</a:t>
            </a:r>
            <a:r>
              <a:rPr lang="th-TH" altLang="th-TH" sz="3200" dirty="0" smtClean="0">
                <a:latin typeface="Angsana New" pitchFamily="18" charset="-34"/>
              </a:rPr>
              <a:t> </a:t>
            </a:r>
            <a:r>
              <a:rPr lang="th-TH" altLang="th-TH" sz="3200" u="sng" dirty="0" smtClean="0">
                <a:latin typeface="Angsana New" pitchFamily="18" charset="-34"/>
              </a:rPr>
              <a:t> </a:t>
            </a:r>
            <a:r>
              <a:rPr lang="th-TH" altLang="th-TH" sz="3200" dirty="0" smtClean="0">
                <a:effectLst/>
                <a:latin typeface="Angsana New" pitchFamily="18" charset="-34"/>
              </a:rPr>
              <a:t>อำเภอ........ได้รายงานติดตามหนี้ค้างชำระของกองทุนพัฒนาบทบาทสตรี จำนวน........ โครงการ เป็นเงิน...................</a:t>
            </a:r>
            <a:r>
              <a:rPr lang="th-TH" altLang="th-TH" sz="3200" dirty="0" smtClean="0">
                <a:effectLst/>
                <a:latin typeface="Angsana New" pitchFamily="18" charset="-34"/>
              </a:rPr>
              <a:t>บาท</a:t>
            </a:r>
          </a:p>
          <a:p>
            <a:pPr>
              <a:buFont typeface="Wingdings" pitchFamily="2" charset="2"/>
              <a:buNone/>
            </a:pPr>
            <a:endParaRPr lang="th-TH" altLang="th-TH" sz="2800" dirty="0" smtClean="0">
              <a:effectLst/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  2 .</a:t>
            </a:r>
            <a:r>
              <a:rPr lang="th-TH" altLang="th-TH" sz="2800" dirty="0" smtClean="0">
                <a:effectLst/>
                <a:latin typeface="Angsana New" pitchFamily="18" charset="-34"/>
              </a:rPr>
              <a:t>ข้อเท็จจริง</a:t>
            </a:r>
            <a:r>
              <a:rPr lang="th-TH" altLang="th-TH" sz="2800" dirty="0" smtClean="0">
                <a:latin typeface="Angsana New" pitchFamily="18" charset="-34"/>
              </a:rPr>
              <a:t>	จากการติดตามพบว่า  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         (1)  มีกลุ่มสมาชิกที่ชำระหนี้บางส่วน จำนวน........โครงการ เป็นเงิน...........บาท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	   (2)  มีกลุ่มสมาชิกชำระหนี้เฉพาะดอกเบี้ย จำนวน.....โครงการ เป็นเงิน........บาท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	   (3)  มีกลุ่มสมาชิกที่เพิกเฉยไม่ชำระหนี้ จำนวน........โครงการ เป็นเงิน........บาท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	   (4)  มีกลุ่มสมาชิกชำระเงินให้นาง...........ประธาน </a:t>
            </a:r>
            <a:r>
              <a:rPr lang="th-TH" altLang="th-TH" sz="2800" dirty="0" err="1" smtClean="0">
                <a:latin typeface="Angsana New" pitchFamily="18" charset="-34"/>
              </a:rPr>
              <a:t>คกส.ต.</a:t>
            </a:r>
            <a:r>
              <a:rPr lang="th-TH" altLang="th-TH" sz="2800" dirty="0" smtClean="0">
                <a:latin typeface="Angsana New" pitchFamily="18" charset="-34"/>
              </a:rPr>
              <a:t> แต่ นาง......ไม่ส่งคืน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                จังหวัด.......โครงการ เป็นเงิน.............</a:t>
            </a:r>
            <a:r>
              <a:rPr lang="th-TH" altLang="th-TH" sz="2800" dirty="0" smtClean="0">
                <a:latin typeface="Angsana New" pitchFamily="18" charset="-34"/>
              </a:rPr>
              <a:t>บาท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 </a:t>
            </a:r>
            <a:r>
              <a:rPr lang="th-TH" altLang="th-TH" sz="2800" dirty="0" smtClean="0">
                <a:latin typeface="Angsana New" pitchFamily="18" charset="-34"/>
              </a:rPr>
              <a:t>3. ข้อกฎหมาย  (1) คำสั่งคณะกรรมการบริหาร.ที่ 2/2559 สั่งวันที่ 3 สิงหาคม 2559 (1) (9)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		           </a:t>
            </a:r>
            <a:r>
              <a:rPr lang="th-TH" altLang="th-TH" sz="2800" dirty="0" smtClean="0">
                <a:latin typeface="Angsana New" pitchFamily="18" charset="-34"/>
              </a:rPr>
              <a:t> (</a:t>
            </a:r>
            <a:r>
              <a:rPr lang="th-TH" altLang="th-TH" sz="2800" dirty="0" smtClean="0">
                <a:latin typeface="Angsana New" pitchFamily="18" charset="-34"/>
              </a:rPr>
              <a:t>2) ประมวลกฎหมายอาญา มาตรา 352 ความผิดฐานยักยอกทรัพย์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		         </a:t>
            </a:r>
            <a:r>
              <a:rPr lang="th-TH" altLang="th-TH" sz="2800" dirty="0" smtClean="0">
                <a:latin typeface="Angsana New" pitchFamily="18" charset="-34"/>
              </a:rPr>
              <a:t>   </a:t>
            </a:r>
            <a:r>
              <a:rPr lang="th-TH" altLang="th-TH" sz="2800" dirty="0" smtClean="0">
                <a:latin typeface="Angsana New" pitchFamily="18" charset="-34"/>
              </a:rPr>
              <a:t>(3) ประมวลกฎหมายอาญา มาตรา  96  อายุความร้องทุกข์	 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			</a:t>
            </a: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latin typeface="Angsana New" pitchFamily="18" charset="-34"/>
              </a:rPr>
              <a:t>			  </a:t>
            </a:r>
            <a:endParaRPr lang="th-TH" altLang="th-TH" sz="2800" dirty="0" smtClean="0">
              <a:effectLst/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th-TH" altLang="th-TH" sz="2800" dirty="0" smtClean="0">
                <a:effectLst/>
                <a:latin typeface="Angsana New" pitchFamily="18" charset="-34"/>
              </a:rPr>
              <a:t>			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4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48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3224038"/>
            <a:ext cx="10440988" cy="20163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h-TH" sz="9900" dirty="0" smtClean="0">
                <a:latin typeface="TH NiramitIT๙" pitchFamily="2" charset="-34"/>
                <a:cs typeface="TH NiramitIT๙" pitchFamily="2" charset="-34"/>
              </a:rPr>
              <a:t/>
            </a:r>
            <a:br>
              <a:rPr lang="th-TH" sz="9900" dirty="0" smtClean="0">
                <a:latin typeface="TH NiramitIT๙" pitchFamily="2" charset="-34"/>
                <a:cs typeface="TH NiramitIT๙" pitchFamily="2" charset="-34"/>
              </a:rPr>
            </a:br>
            <a:endParaRPr lang="th-TH" sz="9900" dirty="0" smtClean="0">
              <a:latin typeface="TH NiramitIT๙" pitchFamily="2" charset="-34"/>
              <a:cs typeface="TH NiramitIT๙" pitchFamily="2" charset="-34"/>
            </a:endParaRPr>
          </a:p>
        </p:txBody>
      </p:sp>
      <p:pic>
        <p:nvPicPr>
          <p:cNvPr id="17411" name="Picture 8" descr="C:\Documents and Settings\Administrator\Desktop\ภาพวิว\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91148" y="236290"/>
            <a:ext cx="705130" cy="60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04833" y="472579"/>
            <a:ext cx="9989632" cy="1150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algn="ctr" eaLnBrk="1" hangingPunct="1"/>
            <a:r>
              <a:rPr lang="th-TH" altLang="th-TH" sz="6800" b="1" dirty="0"/>
              <a:t>หนี้กองทุน</a:t>
            </a:r>
            <a:r>
              <a:rPr lang="th-TH" altLang="th-TH" sz="3600" b="1" dirty="0"/>
              <a:t> ....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0" y="3701870"/>
            <a:ext cx="10440988" cy="87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/>
            <a:r>
              <a:rPr lang="th-TH" altLang="th-TH" sz="5000" b="1" dirty="0">
                <a:latin typeface="Angsana New" pitchFamily="18" charset="-34"/>
              </a:rPr>
              <a:t> </a:t>
            </a:r>
            <a:r>
              <a:rPr lang="th-TH" altLang="th-TH" sz="5000" b="1" dirty="0" smtClean="0">
                <a:latin typeface="Angsana New" pitchFamily="18" charset="-34"/>
              </a:rPr>
              <a:t>	  </a:t>
            </a:r>
            <a:r>
              <a:rPr lang="th-TH" altLang="th-TH" sz="4500" b="1" dirty="0" smtClean="0">
                <a:latin typeface="Angsana New" pitchFamily="18" charset="-34"/>
              </a:rPr>
              <a:t>(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8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)  หนี้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   :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   หนี้ก่อนคำพิพากษา / หนี้หลังคำพิพากษา  </a:t>
            </a:r>
            <a:endParaRPr lang="th-TH" altLang="th-TH" sz="45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-326280" y="2033840"/>
            <a:ext cx="10359418" cy="79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/>
            <a:r>
              <a:rPr lang="th-TH" altLang="th-TH" sz="4500" b="1" dirty="0"/>
              <a:t>      </a:t>
            </a:r>
            <a:r>
              <a:rPr lang="th-TH" altLang="th-TH" sz="4500" b="1" dirty="0" smtClean="0"/>
              <a:t>	     </a:t>
            </a:r>
            <a:r>
              <a:rPr lang="th-TH" altLang="th-TH" sz="45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6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)  หนี้ 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  :  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 หนี้ประธาน /  หนี้อุปกรณ์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0" y="2828473"/>
            <a:ext cx="10440988" cy="79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/>
            <a:r>
              <a:rPr lang="th-TH" altLang="th-TH" sz="4500" b="1" dirty="0"/>
              <a:t>  </a:t>
            </a:r>
            <a:r>
              <a:rPr lang="th-TH" altLang="th-TH" sz="4500" b="1" dirty="0" smtClean="0"/>
              <a:t>	  (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7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)  หนี้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  :  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  หนี้ก่อนดำเนินคดี /  หนี้หลังดำเนินคดี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  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4494751"/>
            <a:ext cx="10114707" cy="87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/>
            <a:r>
              <a:rPr lang="th-TH" altLang="th-TH" sz="5000" b="1" dirty="0"/>
              <a:t>  </a:t>
            </a:r>
            <a:r>
              <a:rPr lang="th-TH" altLang="th-TH" sz="5000" b="1" dirty="0" smtClean="0"/>
              <a:t>       </a:t>
            </a:r>
            <a:r>
              <a:rPr lang="th-TH" altLang="th-TH" sz="4500" b="1" dirty="0" smtClean="0"/>
              <a:t>(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9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)  หนี้   </a:t>
            </a:r>
            <a:r>
              <a:rPr lang="th-TH" altLang="th-TH" sz="4500" b="1" dirty="0">
                <a:solidFill>
                  <a:srgbClr val="FFFF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:  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 หนี้ยังติดตามได้ / หนี้สูญ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0" y="5434659"/>
            <a:ext cx="10767269" cy="796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pPr eaLnBrk="1" hangingPunct="1"/>
            <a:r>
              <a:rPr lang="th-TH" altLang="th-TH" sz="4100" b="1" dirty="0"/>
              <a:t>  </a:t>
            </a:r>
            <a:r>
              <a:rPr lang="th-TH" altLang="th-TH" sz="4100" b="1" dirty="0" smtClean="0"/>
              <a:t>         </a:t>
            </a:r>
            <a:r>
              <a:rPr lang="th-TH" altLang="th-TH" sz="4500" b="1" dirty="0" smtClean="0"/>
              <a:t>(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10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) หนี้ </a:t>
            </a:r>
            <a:r>
              <a:rPr lang="en-US" altLang="th-TH" sz="4500" b="1" dirty="0">
                <a:latin typeface="TH SarabunPSK" pitchFamily="34" charset="-34"/>
                <a:cs typeface="TH SarabunPSK" pitchFamily="34" charset="-34"/>
              </a:rPr>
              <a:t>  : </a:t>
            </a:r>
            <a:r>
              <a:rPr lang="th-TH" altLang="th-TH" sz="4500" b="1" dirty="0">
                <a:latin typeface="TH SarabunPSK" pitchFamily="34" charset="-34"/>
                <a:cs typeface="TH SarabunPSK" pitchFamily="34" charset="-34"/>
              </a:rPr>
              <a:t>  หนี้เงิน /  หนี้การกระทำ</a:t>
            </a:r>
          </a:p>
        </p:txBody>
      </p:sp>
      <p:sp>
        <p:nvSpPr>
          <p:cNvPr id="17418" name="Text Box 16"/>
          <p:cNvSpPr txBox="1">
            <a:spLocks noChangeArrowheads="1"/>
          </p:cNvSpPr>
          <p:nvPr/>
        </p:nvSpPr>
        <p:spPr bwMode="auto">
          <a:xfrm>
            <a:off x="1990313" y="3022755"/>
            <a:ext cx="207814" cy="596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2870" tIns="51435" rIns="102870" bIns="51435">
            <a:spAutoFit/>
          </a:bodyPr>
          <a:lstStyle/>
          <a:p>
            <a:pPr eaLnBrk="1" hangingPunct="1"/>
            <a:endParaRPr lang="th-TH" altLang="th-TH"/>
          </a:p>
        </p:txBody>
      </p:sp>
      <p:pic>
        <p:nvPicPr>
          <p:cNvPr id="17419" name="Picture 5" descr="business_workers_shak_a_hb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99314" y="5828474"/>
            <a:ext cx="1841674" cy="1732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6" descr="http://att.bbs.duowan.com/forum/201409/05/1544114gg69pm49aw6gggm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694869"/>
            <a:ext cx="10440988" cy="866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/>
      <p:bldP spid="15" grpId="0" build="allAtOnce"/>
      <p:bldP spid="10" grpId="0" build="allAtOnce"/>
      <p:bldP spid="14" grpId="0" build="allAtOnce"/>
      <p:bldP spid="6155" grpId="0" build="allAtOnce"/>
      <p:bldP spid="6157" grpId="0" build="allAtOnce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244711" y="0"/>
            <a:ext cx="10685699" cy="1260211"/>
          </a:xfrm>
        </p:spPr>
        <p:txBody>
          <a:bodyPr/>
          <a:lstStyle/>
          <a:p>
            <a:pPr algn="l"/>
            <a:r>
              <a:rPr lang="th-TH" altLang="th-TH" sz="4100" dirty="0" smtClean="0">
                <a:solidFill>
                  <a:srgbClr val="FFFF00"/>
                </a:solidFill>
                <a:effectLst/>
              </a:rPr>
              <a:t>     </a:t>
            </a:r>
            <a:r>
              <a:rPr lang="th-TH" altLang="th-TH" sz="3600" dirty="0" smtClean="0">
                <a:solidFill>
                  <a:schemeClr val="tx1"/>
                </a:solidFill>
                <a:effectLst/>
              </a:rPr>
              <a:t>4. </a:t>
            </a:r>
            <a:r>
              <a:rPr lang="th-TH" altLang="th-TH" sz="3600" u="sng" dirty="0" smtClean="0">
                <a:solidFill>
                  <a:schemeClr val="tx1"/>
                </a:solidFill>
                <a:effectLst/>
              </a:rPr>
              <a:t>ข้อพิจารณา</a:t>
            </a:r>
            <a:r>
              <a:rPr lang="th-TH" altLang="th-TH" sz="3600" dirty="0" smtClean="0">
                <a:solidFill>
                  <a:schemeClr val="tx1"/>
                </a:solidFill>
                <a:effectLst/>
              </a:rPr>
              <a:t>. (1) กรณีกลุ่มสมาชิกที่ชำระหนี้บางส่วน ข้อ 2 (1) (2) เห็นควรแจ้ง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07852" y="866396"/>
            <a:ext cx="9741864" cy="700992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  อำเภอ........เร่งรัดให้มีการชำระหนี้/ผ่อนชำระหนี้/รับสภาพหนี้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		        </a:t>
            </a:r>
            <a:r>
              <a:rPr lang="th-TH" altLang="th-TH" dirty="0" smtClean="0">
                <a:effectLst/>
                <a:latin typeface="Angsana New" pitchFamily="18" charset="-34"/>
              </a:rPr>
              <a:t>   </a:t>
            </a:r>
            <a:r>
              <a:rPr lang="th-TH" altLang="th-TH" dirty="0" smtClean="0">
                <a:effectLst/>
                <a:latin typeface="Angsana New" pitchFamily="18" charset="-34"/>
              </a:rPr>
              <a:t>(2) กรณีกลุ่มสมาชิกที่เพิกเฉย ข้อ 2 (3) เห็นควรให้......หนังสือแจ้งเตือนพร้อมทั้งกำหนดวันชำระเงินคืน หากพ้น</a:t>
            </a:r>
            <a:r>
              <a:rPr lang="th-TH" altLang="th-TH" dirty="0" smtClean="0">
                <a:effectLst/>
                <a:latin typeface="Angsana New" pitchFamily="18" charset="-34"/>
              </a:rPr>
              <a:t>กำหนด ยัง</a:t>
            </a:r>
            <a:r>
              <a:rPr lang="th-TH" altLang="th-TH" dirty="0" smtClean="0">
                <a:effectLst/>
                <a:latin typeface="Angsana New" pitchFamily="18" charset="-34"/>
              </a:rPr>
              <a:t>เพิกเฉยให้รวบรวมเอกสารหลักฐานเพื่อดำเนินคดี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		        </a:t>
            </a:r>
            <a:r>
              <a:rPr lang="th-TH" altLang="th-TH" dirty="0" smtClean="0">
                <a:effectLst/>
                <a:latin typeface="Angsana New" pitchFamily="18" charset="-34"/>
              </a:rPr>
              <a:t>  (</a:t>
            </a:r>
            <a:r>
              <a:rPr lang="th-TH" altLang="th-TH" dirty="0" smtClean="0">
                <a:effectLst/>
                <a:latin typeface="Angsana New" pitchFamily="18" charset="-34"/>
              </a:rPr>
              <a:t>3) กรณีนาง.........ประธาน </a:t>
            </a:r>
            <a:r>
              <a:rPr lang="th-TH" altLang="th-TH" dirty="0" err="1" smtClean="0">
                <a:effectLst/>
                <a:latin typeface="Angsana New" pitchFamily="18" charset="-34"/>
              </a:rPr>
              <a:t>คกส.ต.</a:t>
            </a:r>
            <a:r>
              <a:rPr lang="th-TH" altLang="th-TH" dirty="0" smtClean="0">
                <a:effectLst/>
                <a:latin typeface="Angsana New" pitchFamily="18" charset="-34"/>
              </a:rPr>
              <a:t> มีพฤติการณ์เข้าข่ายกระทำผิดฐานยักยอกเงินกองทุนฯ เห็นควรมอบอำนาจให้พัฒนาการจังหวัด....แจ้งความร้องทุกข์ต่อพนักงานสอบสวน ตามมาตรา 96 และตามคำสั่ง กรมฯ ที่......./.......เรื่อง....... ณ วันที่..................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		     </a:t>
            </a:r>
            <a:r>
              <a:rPr lang="th-TH" altLang="th-TH" dirty="0" smtClean="0">
                <a:effectLst/>
                <a:latin typeface="Angsana New" pitchFamily="18" charset="-34"/>
              </a:rPr>
              <a:t>     </a:t>
            </a:r>
            <a:r>
              <a:rPr lang="th-TH" altLang="th-TH" dirty="0" smtClean="0">
                <a:effectLst/>
                <a:latin typeface="Angsana New" pitchFamily="18" charset="-34"/>
              </a:rPr>
              <a:t>(4) ทั้งกรณี (1) – (3) เห็นควรรายงานให้กรมฯ ทราบและพิจารณา และเห็นเสนอให้คณะอนุกรรมการฯ จังหวัด..ทราบ ตาม</a:t>
            </a:r>
            <a:r>
              <a:rPr lang="th-TH" altLang="th-TH" dirty="0" smtClean="0">
                <a:effectLst/>
                <a:latin typeface="Angsana New" pitchFamily="18" charset="-34"/>
              </a:rPr>
              <a:t>คำสั่งคณะกรรมการบริหารฯ. ที่</a:t>
            </a:r>
            <a:r>
              <a:rPr lang="th-TH" altLang="th-TH" dirty="0" smtClean="0">
                <a:effectLst/>
                <a:latin typeface="Angsana New" pitchFamily="18" charset="-34"/>
              </a:rPr>
              <a:t>2/2559  สั่ง ณ วันที่  3 สิงหาคม 2559 (1) (9)</a:t>
            </a:r>
          </a:p>
          <a:p>
            <a:pPr>
              <a:buFont typeface="Wingdings" pitchFamily="2" charset="2"/>
              <a:buNone/>
            </a:pPr>
            <a:r>
              <a:rPr lang="th-TH" altLang="th-TH" sz="3200" dirty="0" smtClean="0">
                <a:latin typeface="Angsana New" pitchFamily="18" charset="-34"/>
              </a:rPr>
              <a:t>			  </a:t>
            </a:r>
            <a:endParaRPr lang="th-TH" altLang="th-TH" dirty="0" smtClean="0">
              <a:effectLst/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			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244711" y="0"/>
            <a:ext cx="10685699" cy="1260211"/>
          </a:xfrm>
        </p:spPr>
        <p:txBody>
          <a:bodyPr>
            <a:normAutofit fontScale="90000"/>
          </a:bodyPr>
          <a:lstStyle/>
          <a:p>
            <a:pPr algn="l"/>
            <a:r>
              <a:rPr lang="th-TH" altLang="th-TH" sz="4100" dirty="0" smtClean="0">
                <a:solidFill>
                  <a:srgbClr val="FFFF00"/>
                </a:solidFill>
                <a:effectLst/>
              </a:rPr>
              <a:t>     </a:t>
            </a:r>
            <a:br>
              <a:rPr lang="th-TH" altLang="th-TH" sz="4100" dirty="0" smtClean="0">
                <a:solidFill>
                  <a:srgbClr val="FFFF00"/>
                </a:solidFill>
                <a:effectLst/>
              </a:rPr>
            </a:br>
            <a:endParaRPr lang="th-TH" altLang="th-TH" sz="3600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07852" y="866396"/>
            <a:ext cx="9396889" cy="700992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  </a:t>
            </a:r>
            <a:r>
              <a:rPr lang="th-TH" altLang="th-TH" sz="4100" dirty="0" smtClean="0"/>
              <a:t>5</a:t>
            </a:r>
            <a:r>
              <a:rPr lang="th-TH" altLang="th-TH" dirty="0" smtClean="0">
                <a:effectLst/>
              </a:rPr>
              <a:t>. </a:t>
            </a:r>
            <a:r>
              <a:rPr lang="th-TH" altLang="th-TH" u="sng" dirty="0" smtClean="0">
                <a:effectLst/>
              </a:rPr>
              <a:t>ข้อเสนอ </a:t>
            </a:r>
            <a:br>
              <a:rPr lang="th-TH" altLang="th-TH" u="sng" dirty="0" smtClean="0">
                <a:effectLst/>
              </a:rPr>
            </a:br>
            <a:r>
              <a:rPr lang="th-TH" altLang="th-TH" dirty="0" smtClean="0">
                <a:effectLst/>
              </a:rPr>
              <a:t>              จึงเรียนมาเพื่อโปรดพิจารณา หากเห็นชอบโปรดลงนาม</a:t>
            </a:r>
            <a:r>
              <a:rPr lang="th-TH" altLang="th-TH" u="sng" dirty="0" smtClean="0">
                <a:effectLst/>
              </a:rPr>
              <a:t/>
            </a:r>
            <a:br>
              <a:rPr lang="th-TH" altLang="th-TH" u="sng" dirty="0" smtClean="0">
                <a:effectLst/>
              </a:rPr>
            </a:br>
            <a:r>
              <a:rPr lang="th-TH" altLang="th-TH" u="sng" dirty="0" smtClean="0">
                <a:effectLst/>
              </a:rPr>
              <a:t> </a:t>
            </a:r>
            <a:r>
              <a:rPr lang="th-TH" altLang="th-TH" dirty="0" smtClean="0">
                <a:effectLst/>
              </a:rPr>
              <a:t>            (</a:t>
            </a:r>
            <a:r>
              <a:rPr lang="th-TH" altLang="th-TH" dirty="0" smtClean="0">
                <a:effectLst/>
              </a:rPr>
              <a:t>1) หนังสือถึงนายอำเภอ..........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		       (2) หนังสือถึงผู้กำกับการสถานีตำรวจ.......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		       (3)  หนังสืออธิบดีกรมการพัฒนาชุมชน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ที่แนบมาพร้อมนี้	</a:t>
            </a:r>
          </a:p>
          <a:p>
            <a:pPr>
              <a:buFont typeface="Wingdings" pitchFamily="2" charset="2"/>
              <a:buNone/>
            </a:pPr>
            <a:endParaRPr lang="th-TH" altLang="th-TH" dirty="0" smtClean="0">
              <a:effectLst/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endParaRPr lang="th-TH" altLang="th-TH" dirty="0" smtClean="0">
              <a:effectLst/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					พัฒนาการจังหวัด		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89421" y="0"/>
            <a:ext cx="9396889" cy="1260211"/>
          </a:xfrm>
        </p:spPr>
        <p:txBody>
          <a:bodyPr/>
          <a:lstStyle/>
          <a:p>
            <a:r>
              <a:rPr lang="th-TH" altLang="th-TH" sz="4100" dirty="0" smtClean="0">
                <a:solidFill>
                  <a:srgbClr val="FFFF00"/>
                </a:solidFill>
                <a:effectLst/>
              </a:rPr>
              <a:t>  หนังสือถึงนายอำเภอ</a:t>
            </a:r>
            <a:endParaRPr lang="th-TH" altLang="th-TH" dirty="0" smtClean="0">
              <a:solidFill>
                <a:srgbClr val="FFFF00"/>
              </a:solidFill>
              <a:effectLst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07852" y="866395"/>
            <a:ext cx="9396889" cy="6469081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altLang="th-TH" sz="4500" dirty="0" smtClean="0">
                <a:latin typeface="Angsana New" pitchFamily="18" charset="-34"/>
              </a:rPr>
              <a:t>         </a:t>
            </a:r>
            <a:r>
              <a:rPr lang="th-TH" altLang="th-TH" dirty="0" smtClean="0">
                <a:effectLst/>
                <a:latin typeface="Angsana New" pitchFamily="18" charset="-34"/>
              </a:rPr>
              <a:t>ตามที่รายงานผลการติดตามหนี้ค้างชำระของกองทุน...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จำนวน...... โครงการเป็นเงิน...........บาท นั้น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	      จังหวัด...ได้พิจารณาแล้วเห็นว่า 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	      1. กรณีกลุ่ม</a:t>
            </a:r>
            <a:r>
              <a:rPr lang="th-TH" altLang="th-TH" dirty="0" smtClean="0">
                <a:effectLst/>
              </a:rPr>
              <a:t>สมาชิกที่ชำระหนี้บางส่วน จำนวน   โครงการ เป็นเงิน...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</a:rPr>
              <a:t>บาท ให้ ข้อ 2 (1) (2) เห็นควรแจ้ง</a:t>
            </a:r>
            <a:r>
              <a:rPr lang="th-TH" altLang="th-TH" dirty="0" smtClean="0">
                <a:effectLst/>
                <a:latin typeface="Angsana New" pitchFamily="18" charset="-34"/>
              </a:rPr>
              <a:t>. เร่งรัดให้มีการชำระหนี้/ผ่อนชำระหนี้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รับสภาพหนี้ แล้วแต่กรณี 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	     2. กรณีกลุ่มสมาชิกเพิกเฉยไม่ชำระหนี้ให้.....หนังสือแจ้งเตือนพร้อม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ทั้งกำหนดวันชำระเงินคืน หากพ้นกำหนดยังเพิกเฉยให้รวบรวมเอกสาร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หลักฐานส่งให้จังหวัดเพื่อดำเนินคดี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89421" y="0"/>
            <a:ext cx="9396889" cy="1260211"/>
          </a:xfrm>
        </p:spPr>
        <p:txBody>
          <a:bodyPr/>
          <a:lstStyle/>
          <a:p>
            <a:pPr algn="l"/>
            <a:r>
              <a:rPr lang="th-TH" altLang="th-TH" dirty="0" smtClean="0">
                <a:solidFill>
                  <a:srgbClr val="FFFF00"/>
                </a:solidFill>
                <a:effectLst/>
              </a:rPr>
              <a:t>   </a:t>
            </a:r>
            <a:r>
              <a:rPr lang="th-TH" altLang="th-TH" sz="4100" dirty="0" smtClean="0">
                <a:solidFill>
                  <a:schemeClr val="tx1"/>
                </a:solidFill>
                <a:effectLst/>
              </a:rPr>
              <a:t>3. กรณี.........ประธาน </a:t>
            </a:r>
            <a:r>
              <a:rPr lang="th-TH" altLang="th-TH" sz="4100" dirty="0" err="1" smtClean="0">
                <a:solidFill>
                  <a:schemeClr val="tx1"/>
                </a:solidFill>
                <a:effectLst/>
              </a:rPr>
              <a:t>คกส.ต.</a:t>
            </a:r>
            <a:r>
              <a:rPr lang="th-TH" altLang="th-TH" sz="4100" dirty="0" smtClean="0">
                <a:solidFill>
                  <a:schemeClr val="tx1"/>
                </a:solidFill>
                <a:effectLst/>
              </a:rPr>
              <a:t>ยักยอกเงินกองทุน</a:t>
            </a:r>
            <a:r>
              <a:rPr lang="th-TH" altLang="th-TH" b="0" dirty="0" smtClean="0">
                <a:solidFill>
                  <a:schemeClr val="tx1"/>
                </a:solidFill>
                <a:effectLst/>
              </a:rPr>
              <a:t>ฯ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07852" y="866395"/>
            <a:ext cx="9396889" cy="6469081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altLang="th-TH" sz="4500" dirty="0" smtClean="0">
                <a:latin typeface="Angsana New" pitchFamily="18" charset="-34"/>
              </a:rPr>
              <a:t>         </a:t>
            </a:r>
            <a:r>
              <a:rPr lang="th-TH" altLang="th-TH" dirty="0" smtClean="0">
                <a:effectLst/>
                <a:latin typeface="Angsana New" pitchFamily="18" charset="-34"/>
              </a:rPr>
              <a:t>จำนวน.....โครงการ เป็นเงิน..........บาท นั้น ให้รวบรวมพยานเอกสารที่เกี่ยวข้องเพื่อส่งมอบให้ </a:t>
            </a:r>
            <a:r>
              <a:rPr lang="th-TH" altLang="th-TH" dirty="0" err="1" smtClean="0">
                <a:effectLst/>
                <a:latin typeface="Angsana New" pitchFamily="18" charset="-34"/>
              </a:rPr>
              <a:t>พจ</a:t>
            </a:r>
            <a:r>
              <a:rPr lang="th-TH" altLang="th-TH" dirty="0" smtClean="0">
                <a:effectLst/>
                <a:latin typeface="Angsana New" pitchFamily="18" charset="-34"/>
              </a:rPr>
              <a:t>........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     นำไปแจ้งความร้องทุกข์ดำเนินคดีกับนาง...............ต่อไป</a:t>
            </a:r>
          </a:p>
          <a:p>
            <a:pPr>
              <a:buFont typeface="Wingdings" pitchFamily="2" charset="2"/>
              <a:buNone/>
            </a:pPr>
            <a:endParaRPr lang="th-TH" altLang="th-TH" sz="2700" dirty="0" smtClean="0"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                จึงเรียนมาเพื่อพิจารณาดำเนินการ</a:t>
            </a:r>
          </a:p>
          <a:p>
            <a:pPr>
              <a:buFont typeface="Wingdings" pitchFamily="2" charset="2"/>
              <a:buNone/>
            </a:pPr>
            <a:endParaRPr lang="th-TH" altLang="th-TH" sz="4500" dirty="0" smtClean="0"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endParaRPr lang="th-TH" altLang="th-TH" sz="4500" dirty="0" smtClean="0"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th-TH" altLang="th-TH" sz="4500" dirty="0" smtClean="0">
                <a:latin typeface="Angsana New" pitchFamily="18" charset="-34"/>
              </a:rPr>
              <a:t>					</a:t>
            </a:r>
            <a:r>
              <a:rPr lang="th-TH" altLang="th-TH" sz="4100" dirty="0" smtClean="0">
                <a:latin typeface="Angsana New" pitchFamily="18" charset="-34"/>
              </a:rPr>
              <a:t>ผู้ว่าราชการจังหวัด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52562" y="0"/>
            <a:ext cx="9396889" cy="1260211"/>
          </a:xfrm>
        </p:spPr>
        <p:txBody>
          <a:bodyPr/>
          <a:lstStyle/>
          <a:p>
            <a:pPr algn="l"/>
            <a:r>
              <a:rPr lang="th-TH" altLang="th-TH" sz="3200" dirty="0" smtClean="0">
                <a:solidFill>
                  <a:srgbClr val="FFFF00"/>
                </a:solidFill>
                <a:effectLst/>
              </a:rPr>
              <a:t>                                 วันที่....................</a:t>
            </a:r>
            <a:br>
              <a:rPr lang="th-TH" altLang="th-TH" sz="3200" dirty="0" smtClean="0">
                <a:solidFill>
                  <a:srgbClr val="FFFF00"/>
                </a:solidFill>
                <a:effectLst/>
              </a:rPr>
            </a:br>
            <a:r>
              <a:rPr lang="th-TH" altLang="th-TH" sz="3200" dirty="0" smtClean="0">
                <a:solidFill>
                  <a:srgbClr val="FFFF00"/>
                </a:solidFill>
                <a:effectLst/>
              </a:rPr>
              <a:t>เรื่อง  การร้องทุกข์คดียักยอกเงินกองทุน...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07852" y="866395"/>
            <a:ext cx="9396889" cy="646908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th-TH" altLang="th-TH" sz="4500" dirty="0" smtClean="0">
                <a:latin typeface="Angsana New" pitchFamily="18" charset="-34"/>
              </a:rPr>
              <a:t>   </a:t>
            </a:r>
          </a:p>
          <a:p>
            <a:pPr>
              <a:buFont typeface="Wingdings" pitchFamily="2" charset="2"/>
              <a:buNone/>
            </a:pPr>
            <a:r>
              <a:rPr lang="th-TH" altLang="th-TH" sz="4100" dirty="0" smtClean="0">
                <a:latin typeface="Angsana New" pitchFamily="18" charset="-34"/>
              </a:rPr>
              <a:t>   เรียน  ผู้กำกับการสถานีตำรวจภูธร</a:t>
            </a:r>
          </a:p>
          <a:p>
            <a:pPr>
              <a:buFont typeface="Wingdings" pitchFamily="2" charset="2"/>
              <a:buNone/>
            </a:pPr>
            <a:r>
              <a:rPr lang="th-TH" altLang="th-TH" sz="4100" dirty="0" smtClean="0">
                <a:latin typeface="Angsana New" pitchFamily="18" charset="-34"/>
              </a:rPr>
              <a:t>   สิ่งที่ส่งมาด้วย..............................</a:t>
            </a:r>
            <a:endParaRPr lang="th-TH" altLang="th-TH" dirty="0" smtClean="0">
              <a:effectLst/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th-TH" altLang="th-TH" sz="2700" dirty="0" smtClean="0">
                <a:latin typeface="Angsana New" pitchFamily="18" charset="-34"/>
              </a:rPr>
              <a:t>		</a:t>
            </a:r>
            <a:r>
              <a:rPr lang="th-TH" altLang="th-TH" sz="3200" dirty="0" smtClean="0">
                <a:latin typeface="Angsana New" pitchFamily="18" charset="-34"/>
              </a:rPr>
              <a:t>ด้วยสำนักงานพัฒนาชุมชนจังหวัด โดย......................  พัฒนาการจังหวัด</a:t>
            </a:r>
          </a:p>
          <a:p>
            <a:pPr>
              <a:buFont typeface="Wingdings" pitchFamily="2" charset="2"/>
              <a:buNone/>
            </a:pPr>
            <a:r>
              <a:rPr lang="th-TH" altLang="th-TH" sz="3200" dirty="0" smtClean="0">
                <a:latin typeface="Angsana New" pitchFamily="18" charset="-34"/>
              </a:rPr>
              <a:t>ได้รับมอบอำนาจ ตามคำสั่ง.............................. จากผู้ว่าราชการจังหวัด.....ให้ร้องทุกข์</a:t>
            </a:r>
          </a:p>
          <a:p>
            <a:pPr>
              <a:buFont typeface="Wingdings" pitchFamily="2" charset="2"/>
              <a:buNone/>
            </a:pPr>
            <a:r>
              <a:rPr lang="th-TH" altLang="th-TH" sz="3200" dirty="0" smtClean="0">
                <a:latin typeface="Angsana New" pitchFamily="18" charset="-34"/>
              </a:rPr>
              <a:t>และมอบคดีต่อพนักงานสอบสวน ให้ดำเนินคดีกับ.......................................................</a:t>
            </a:r>
          </a:p>
          <a:p>
            <a:pPr>
              <a:buFont typeface="Wingdings" pitchFamily="2" charset="2"/>
              <a:buNone/>
            </a:pPr>
            <a:r>
              <a:rPr lang="th-TH" altLang="th-TH" sz="3200" dirty="0" smtClean="0">
                <a:latin typeface="Angsana New" pitchFamily="18" charset="-34"/>
              </a:rPr>
              <a:t>จนกว่าคดีจะถึงที่สุด โดยมีพฤติการณ์ความผิดที่เกิดขึ้น กล่าว คือ นาง.......................</a:t>
            </a:r>
          </a:p>
          <a:p>
            <a:pPr>
              <a:buFont typeface="Wingdings" pitchFamily="2" charset="2"/>
              <a:buNone/>
            </a:pPr>
            <a:r>
              <a:rPr lang="th-TH" altLang="th-TH" sz="3200" dirty="0" smtClean="0">
                <a:latin typeface="Angsana New" pitchFamily="18" charset="-34"/>
              </a:rPr>
              <a:t>ได้...............................................................................................................................</a:t>
            </a:r>
          </a:p>
          <a:p>
            <a:pPr>
              <a:buFont typeface="Wingdings" pitchFamily="2" charset="2"/>
              <a:buNone/>
            </a:pPr>
            <a:r>
              <a:rPr lang="th-TH" altLang="th-TH" sz="3200" dirty="0" smtClean="0">
                <a:latin typeface="Angsana New" pitchFamily="18" charset="-34"/>
              </a:rPr>
              <a:t>เป็นเงิน...................บาท  การกระทำดังกล่าวเข้าข่ายเป็นเป็นความผิดตามประมวล </a:t>
            </a:r>
          </a:p>
          <a:p>
            <a:pPr>
              <a:buFont typeface="Wingdings" pitchFamily="2" charset="2"/>
              <a:buNone/>
            </a:pPr>
            <a:r>
              <a:rPr lang="th-TH" altLang="th-TH" sz="3200" dirty="0" smtClean="0">
                <a:latin typeface="Angsana New" pitchFamily="18" charset="-34"/>
              </a:rPr>
              <a:t>กฎหมายอาญา มาตรา  352  </a:t>
            </a:r>
          </a:p>
          <a:p>
            <a:pPr>
              <a:buFont typeface="Wingdings" pitchFamily="2" charset="2"/>
              <a:buNone/>
            </a:pPr>
            <a:r>
              <a:rPr lang="th-TH" altLang="th-TH" sz="3200" dirty="0" smtClean="0">
                <a:latin typeface="Angsana New" pitchFamily="18" charset="-34"/>
              </a:rPr>
              <a:t>เหตุเกิด......................................................................................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  			</a:t>
            </a:r>
            <a:endParaRPr lang="th-TH" altLang="th-TH" sz="3200" dirty="0" smtClean="0">
              <a:latin typeface="Angsana New" pitchFamily="18" charset="-34"/>
            </a:endParaRP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89421" y="0"/>
            <a:ext cx="9396889" cy="1260211"/>
          </a:xfrm>
        </p:spPr>
        <p:txBody>
          <a:bodyPr/>
          <a:lstStyle/>
          <a:p>
            <a:pPr algn="l"/>
            <a:r>
              <a:rPr lang="th-TH" altLang="th-TH" smtClean="0">
                <a:solidFill>
                  <a:srgbClr val="FFFF00"/>
                </a:solidFill>
                <a:effectLst/>
              </a:rPr>
              <a:t>   </a:t>
            </a:r>
            <a:endParaRPr lang="th-TH" altLang="th-TH" b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07852" y="866395"/>
            <a:ext cx="9396889" cy="6469081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altLang="th-TH" sz="4500" dirty="0" smtClean="0">
                <a:latin typeface="Angsana New" pitchFamily="18" charset="-34"/>
              </a:rPr>
              <a:t>         </a:t>
            </a:r>
            <a:r>
              <a:rPr lang="th-TH" altLang="th-TH" dirty="0" smtClean="0">
                <a:effectLst/>
                <a:latin typeface="Angsana New" pitchFamily="18" charset="-34"/>
              </a:rPr>
              <a:t>จึงเรียนมาเพื่อโปรดพิจารณา และให้พนักงานสอบสวนรับแจ้งความร้องทุกข์เพื่อดำเนินคดีกับนาง............................................. พร้อมทั้งเรียกเงินคืน เป็นเงิน............................บาท ด้วย จักขอบคุณยิ่ง</a:t>
            </a:r>
          </a:p>
          <a:p>
            <a:pPr>
              <a:buFont typeface="Wingdings" pitchFamily="2" charset="2"/>
              <a:buNone/>
            </a:pPr>
            <a:endParaRPr lang="th-TH" altLang="th-TH" dirty="0" smtClean="0">
              <a:effectLst/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th-TH" altLang="th-TH" sz="4100" dirty="0" smtClean="0">
                <a:latin typeface="Angsana New" pitchFamily="18" charset="-34"/>
              </a:rPr>
              <a:t>                                                 ขอแสดงความนับถือ</a:t>
            </a:r>
          </a:p>
          <a:p>
            <a:pPr>
              <a:buFont typeface="Wingdings" pitchFamily="2" charset="2"/>
              <a:buNone/>
            </a:pPr>
            <a:endParaRPr lang="th-TH" altLang="th-TH" sz="4100" dirty="0" smtClean="0">
              <a:latin typeface="Angsana New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th-TH" altLang="th-TH" sz="4100" dirty="0" smtClean="0">
                <a:latin typeface="Angsana New" pitchFamily="18" charset="-34"/>
              </a:rPr>
              <a:t>				               พัฒนาการจังหวัด....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244711" y="0"/>
            <a:ext cx="10685699" cy="1260211"/>
          </a:xfrm>
        </p:spPr>
        <p:txBody>
          <a:bodyPr/>
          <a:lstStyle/>
          <a:p>
            <a:pPr algn="l"/>
            <a:r>
              <a:rPr lang="th-TH" altLang="th-TH" sz="4100" dirty="0" smtClean="0">
                <a:solidFill>
                  <a:schemeClr val="tx1"/>
                </a:solidFill>
                <a:effectLst/>
              </a:rPr>
              <a:t>         เรื่อง  รายงานผลการติดตามหนี้ค้างชำระอำเภอ....... จังหวัด.......</a:t>
            </a:r>
            <a:endParaRPr lang="th-TH" altLang="th-TH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07852" y="866395"/>
            <a:ext cx="9396889" cy="6469081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th-TH" altLang="th-TH" sz="5400" dirty="0" smtClean="0">
                <a:effectLst/>
                <a:latin typeface="Angsana New" pitchFamily="18" charset="-34"/>
              </a:rPr>
              <a:t> </a:t>
            </a:r>
            <a:r>
              <a:rPr lang="th-TH" altLang="th-TH" sz="9800" dirty="0" smtClean="0">
                <a:effectLst/>
                <a:latin typeface="TH SarabunIT๙" pitchFamily="34" charset="-34"/>
                <a:cs typeface="TH SarabunIT๙" pitchFamily="34" charset="-34"/>
              </a:rPr>
              <a:t>เรียน อธิบดีกรมการพัฒนาชุมชน</a:t>
            </a:r>
          </a:p>
          <a:p>
            <a:pPr>
              <a:buFont typeface="Wingdings" pitchFamily="2" charset="2"/>
              <a:buNone/>
            </a:pPr>
            <a:r>
              <a:rPr lang="th-TH" altLang="th-TH" sz="9800" dirty="0" smtClean="0">
                <a:effectLst/>
                <a:latin typeface="TH SarabunIT๙" pitchFamily="34" charset="-34"/>
                <a:cs typeface="TH SarabunIT๙" pitchFamily="34" charset="-34"/>
              </a:rPr>
              <a:t> สิ่งที่ส่งมาด้วย  สำเนาเอกสารที่เกี่ยวข้อง จำนวน.............แผ่น</a:t>
            </a:r>
          </a:p>
          <a:p>
            <a:pPr>
              <a:buFont typeface="Wingdings" pitchFamily="2" charset="2"/>
              <a:buNone/>
            </a:pPr>
            <a:r>
              <a:rPr lang="th-TH" altLang="th-TH" sz="9800" dirty="0" smtClean="0">
                <a:effectLst/>
                <a:latin typeface="TH SarabunIT๙" pitchFamily="34" charset="-34"/>
                <a:cs typeface="TH SarabunIT๙" pitchFamily="34" charset="-34"/>
              </a:rPr>
              <a:t>          ด้วยจังหวัด.....ได้รับรายงานการติดตามหนี้ค้างชำระในพื้นที่ อ.....</a:t>
            </a:r>
          </a:p>
          <a:p>
            <a:pPr>
              <a:buFont typeface="Wingdings" pitchFamily="2" charset="2"/>
              <a:buNone/>
            </a:pPr>
            <a:r>
              <a:rPr lang="th-TH" altLang="th-TH" sz="9800" dirty="0" smtClean="0">
                <a:latin typeface="TH SarabunIT๙" pitchFamily="34" charset="-34"/>
                <a:cs typeface="TH SarabunIT๙" pitchFamily="34" charset="-34"/>
              </a:rPr>
              <a:t> จำนวน........... โครงการ เป็นเงิน........... บาท พบ ว่า </a:t>
            </a:r>
          </a:p>
          <a:p>
            <a:pPr>
              <a:buFont typeface="Wingdings" pitchFamily="2" charset="2"/>
              <a:buNone/>
            </a:pPr>
            <a:r>
              <a:rPr lang="th-TH" altLang="th-TH" sz="9800" dirty="0" smtClean="0">
                <a:latin typeface="TH SarabunIT๙" pitchFamily="34" charset="-34"/>
                <a:cs typeface="TH SarabunIT๙" pitchFamily="34" charset="-34"/>
              </a:rPr>
              <a:t>          (1)  มีกลุ่มสมาชิกที่ชำระหนี้บางส่วน จำนวน........โครงการ เป็นเงิน...........บาท</a:t>
            </a:r>
          </a:p>
          <a:p>
            <a:pPr>
              <a:buFont typeface="Wingdings" pitchFamily="2" charset="2"/>
              <a:buNone/>
            </a:pPr>
            <a:r>
              <a:rPr lang="th-TH" altLang="th-TH" sz="9800" dirty="0" smtClean="0">
                <a:latin typeface="TH SarabunIT๙" pitchFamily="34" charset="-34"/>
                <a:cs typeface="TH SarabunIT๙" pitchFamily="34" charset="-34"/>
              </a:rPr>
              <a:t>	    (2)  มีกลุ่มสมาชิกชำระหนี้เฉพาะดอกเบี้ย จำนวน.....โครงการ เป็นเงิน........บาท</a:t>
            </a:r>
          </a:p>
          <a:p>
            <a:pPr>
              <a:buFont typeface="Wingdings" pitchFamily="2" charset="2"/>
              <a:buNone/>
            </a:pPr>
            <a:r>
              <a:rPr lang="th-TH" altLang="th-TH" sz="9800" dirty="0" smtClean="0">
                <a:latin typeface="TH SarabunIT๙" pitchFamily="34" charset="-34"/>
                <a:cs typeface="TH SarabunIT๙" pitchFamily="34" charset="-34"/>
              </a:rPr>
              <a:t>	    (3)  มีกลุ่มสมาชิกที่เพิกเฉยไม่ชำระหนี้ จำนวน........โครงการ เป็นเงิน........บาท</a:t>
            </a:r>
          </a:p>
          <a:p>
            <a:pPr>
              <a:buFont typeface="Wingdings" pitchFamily="2" charset="2"/>
              <a:buNone/>
            </a:pPr>
            <a:r>
              <a:rPr lang="th-TH" altLang="th-TH" sz="9800" dirty="0" smtClean="0">
                <a:latin typeface="TH SarabunIT๙" pitchFamily="34" charset="-34"/>
                <a:cs typeface="TH SarabunIT๙" pitchFamily="34" charset="-34"/>
              </a:rPr>
              <a:t>	    (4)  มีกลุ่มสมาชิกชำระเงินให้นาง...........ประธาน </a:t>
            </a:r>
            <a:r>
              <a:rPr lang="th-TH" altLang="th-TH" sz="9800" dirty="0" err="1" smtClean="0">
                <a:latin typeface="TH SarabunIT๙" pitchFamily="34" charset="-34"/>
                <a:cs typeface="TH SarabunIT๙" pitchFamily="34" charset="-34"/>
              </a:rPr>
              <a:t>คกส.ต.</a:t>
            </a:r>
            <a:r>
              <a:rPr lang="th-TH" altLang="th-TH" sz="9800" dirty="0" smtClean="0">
                <a:latin typeface="TH SarabunIT๙" pitchFamily="34" charset="-34"/>
                <a:cs typeface="TH SarabunIT๙" pitchFamily="34" charset="-34"/>
              </a:rPr>
              <a:t> แต่ นาง......ไม่ส่งคืน</a:t>
            </a:r>
          </a:p>
          <a:p>
            <a:pPr>
              <a:buFont typeface="Wingdings" pitchFamily="2" charset="2"/>
              <a:buNone/>
            </a:pPr>
            <a:r>
              <a:rPr lang="th-TH" altLang="th-TH" sz="9800" dirty="0" smtClean="0">
                <a:latin typeface="TH SarabunIT๙" pitchFamily="34" charset="-34"/>
                <a:cs typeface="TH SarabunIT๙" pitchFamily="34" charset="-34"/>
              </a:rPr>
              <a:t> จังหวัด.......โครงการ เป็นเงิน.............บาท  รายละเอียดตามเอกสารแนบ</a:t>
            </a:r>
          </a:p>
          <a:p>
            <a:pPr>
              <a:buFont typeface="Wingdings" pitchFamily="2" charset="2"/>
              <a:buNone/>
            </a:pPr>
            <a:r>
              <a:rPr lang="th-TH" altLang="th-TH" sz="9800" dirty="0" smtClean="0">
                <a:latin typeface="TH SarabunIT๙" pitchFamily="34" charset="-34"/>
                <a:cs typeface="TH SarabunIT๙" pitchFamily="34" charset="-34"/>
              </a:rPr>
              <a:t>	     จังหวัด........พิจารณาแล้วได้แจ้งให้อำเภอ..เร่งรัดให้สมาชิกที่ชำระหนี้บางส่วน</a:t>
            </a:r>
          </a:p>
          <a:p>
            <a:pPr>
              <a:buFont typeface="Wingdings" pitchFamily="2" charset="2"/>
              <a:buNone/>
            </a:pPr>
            <a:r>
              <a:rPr lang="th-TH" altLang="th-TH" sz="9800" dirty="0" smtClean="0">
                <a:latin typeface="TH SarabunIT๙" pitchFamily="34" charset="-34"/>
                <a:cs typeface="TH SarabunIT๙" pitchFamily="34" charset="-34"/>
              </a:rPr>
              <a:t>ให้ชำระหนี้ หรือผ่อนชำระหนี้หรือรับสภาพหนี้  </a:t>
            </a:r>
          </a:p>
          <a:p>
            <a:pPr>
              <a:buFont typeface="Wingdings" pitchFamily="2" charset="2"/>
              <a:buNone/>
            </a:pPr>
            <a:r>
              <a:rPr lang="th-TH" altLang="th-TH" sz="5400" dirty="0" smtClean="0">
                <a:latin typeface="TH SarabunIT๙" pitchFamily="34" charset="-34"/>
                <a:cs typeface="TH SarabunIT๙" pitchFamily="34" charset="-34"/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th-TH" altLang="th-TH" sz="5400" dirty="0" smtClean="0">
                <a:latin typeface="TH SarabunIT๙" pitchFamily="34" charset="-34"/>
                <a:cs typeface="TH SarabunIT๙" pitchFamily="34" charset="-34"/>
              </a:rPr>
              <a:t>			</a:t>
            </a:r>
          </a:p>
          <a:p>
            <a:pPr>
              <a:buFont typeface="Wingdings" pitchFamily="2" charset="2"/>
              <a:buNone/>
            </a:pPr>
            <a:r>
              <a:rPr lang="th-TH" altLang="th-TH" sz="5400" dirty="0" smtClean="0">
                <a:latin typeface="TH SarabunIT๙" pitchFamily="34" charset="-34"/>
                <a:cs typeface="TH SarabunIT๙" pitchFamily="34" charset="-34"/>
              </a:rPr>
              <a:t>			  </a:t>
            </a:r>
            <a:endParaRPr lang="th-TH" altLang="th-TH" sz="5400" dirty="0" smtClean="0">
              <a:effectLst/>
              <a:latin typeface="TH SarabunIT๙" pitchFamily="34" charset="-34"/>
              <a:cs typeface="TH SarabunIT๙" pitchFamily="34" charset="-34"/>
            </a:endParaRP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TH SarabunIT๙" pitchFamily="34" charset="-34"/>
                <a:cs typeface="TH SarabunIT๙" pitchFamily="34" charset="-34"/>
              </a:rPr>
              <a:t>			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48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4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48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244711" y="0"/>
            <a:ext cx="10685699" cy="1260211"/>
          </a:xfrm>
        </p:spPr>
        <p:txBody>
          <a:bodyPr/>
          <a:lstStyle/>
          <a:p>
            <a:pPr algn="l"/>
            <a:r>
              <a:rPr lang="th-TH" altLang="th-TH" sz="4100" dirty="0" smtClean="0">
                <a:solidFill>
                  <a:srgbClr val="FFFF00"/>
                </a:solidFill>
                <a:effectLst/>
              </a:rPr>
              <a:t>                </a:t>
            </a:r>
            <a:r>
              <a:rPr lang="th-TH" altLang="th-TH" sz="3600" dirty="0" smtClean="0">
                <a:solidFill>
                  <a:schemeClr val="tx1"/>
                </a:solidFill>
                <a:effectLst/>
              </a:rPr>
              <a:t>ส่วนกรณีสมาชิกที่เพิกเฉยไม่ชำระหนี้ได้มีหนังสือแจ้ง ให้สมาชิกลูกหนี้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07852" y="866395"/>
            <a:ext cx="9396889" cy="6469081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  นำเงินมาชำระหนี้ในวันที่    มีนาคม  2561  หากพ้นกำหนด แล้วสมาชิก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ลูกหนี้ยังเพิกเฉย จังหวัด...จะดำเนินคดีกับสมาชิกลูกหนี้ดังกล่าวต่อไป  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          ส่วนกรณีที่..........ประธานกรรมการ....ยักยอกเงินกองทุนจำนวน.......     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โครงการ เป็นเงินทั้งสิน .....................................จังหวัดได้มอบให้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พัฒนาการจังหวัด...ไปแจ้งความร้องทุกข์ดำเนินคดีกับ..................แล้ว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           </a:t>
            </a:r>
          </a:p>
          <a:p>
            <a:pPr>
              <a:buFont typeface="Wingdings" pitchFamily="2" charset="2"/>
              <a:buNone/>
            </a:pPr>
            <a:r>
              <a:rPr lang="th-TH" altLang="th-TH" dirty="0" smtClean="0">
                <a:effectLst/>
                <a:latin typeface="Angsana New" pitchFamily="18" charset="-34"/>
              </a:rPr>
              <a:t>            จึงเรียนมาเพื่อโปรดพิจารณา</a:t>
            </a:r>
          </a:p>
          <a:p>
            <a:pPr>
              <a:buFont typeface="Wingdings" pitchFamily="2" charset="2"/>
              <a:buNone/>
            </a:pPr>
            <a:endParaRPr lang="th-TH" altLang="th-TH" dirty="0" smtClean="0">
              <a:effectLst/>
              <a:latin typeface="Angsana New" pitchFamily="18" charset="-34"/>
            </a:endParaRP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229290"/>
            <a:ext cx="10440988" cy="201633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h-TH" sz="9900" dirty="0" smtClean="0">
                <a:latin typeface="TH NiramitIT๙" pitchFamily="2" charset="-34"/>
                <a:cs typeface="TH NiramitIT๙" pitchFamily="2" charset="-34"/>
              </a:rPr>
              <a:t/>
            </a:r>
            <a:br>
              <a:rPr lang="th-TH" sz="9900" dirty="0" smtClean="0">
                <a:latin typeface="TH NiramitIT๙" pitchFamily="2" charset="-34"/>
                <a:cs typeface="TH NiramitIT๙" pitchFamily="2" charset="-34"/>
              </a:rPr>
            </a:br>
            <a:r>
              <a:rPr lang="th-TH" sz="9900" dirty="0" smtClean="0">
                <a:latin typeface="TH NiramitIT๙" pitchFamily="2" charset="-34"/>
                <a:cs typeface="TH NiramitIT๙" pitchFamily="2" charset="-34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4676" y="157501"/>
            <a:ext cx="8564933" cy="1817036"/>
          </a:xfrm>
          <a:prstGeom prst="rect">
            <a:avLst/>
          </a:prstGeom>
          <a:noFill/>
          <a:ln>
            <a:noFill/>
          </a:ln>
        </p:spPr>
        <p:txBody>
          <a:bodyPr lIns="102870" tIns="51435" rIns="102870" bIns="51435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th-TH" sz="6100" b="1" dirty="0">
                <a:latin typeface="Angsana New" pitchFamily="18" charset="-34"/>
              </a:rPr>
              <a:t>           </a:t>
            </a:r>
            <a:r>
              <a:rPr lang="th-TH" sz="6100" b="1" dirty="0">
                <a:latin typeface="TH SarabunIT๙" pitchFamily="34" charset="-34"/>
                <a:cs typeface="TH SarabunIT๙" pitchFamily="34" charset="-34"/>
              </a:rPr>
              <a:t>ลักษณะหนี้</a:t>
            </a:r>
            <a:endParaRPr lang="th-TH" sz="4500" b="1" dirty="0">
              <a:latin typeface="TH SarabunIT๙" pitchFamily="34" charset="-34"/>
              <a:cs typeface="TH SarabunIT๙" pitchFamily="34" charset="-34"/>
            </a:endParaRPr>
          </a:p>
          <a:p>
            <a:pPr algn="ctr">
              <a:lnSpc>
                <a:spcPct val="90000"/>
              </a:lnSpc>
              <a:defRPr/>
            </a:pPr>
            <a:r>
              <a:rPr lang="th-TH" sz="6100" b="1" dirty="0">
                <a:latin typeface="TH SarabunIT๙" pitchFamily="34" charset="-34"/>
                <a:cs typeface="TH SarabunIT๙" pitchFamily="34" charset="-34"/>
              </a:rPr>
              <a:t>           </a:t>
            </a:r>
            <a:r>
              <a:rPr lang="th-TH" sz="6100" b="1" dirty="0" smtClean="0">
                <a:latin typeface="TH SarabunIT๙" pitchFamily="34" charset="-34"/>
                <a:cs typeface="TH SarabunIT๙" pitchFamily="34" charset="-34"/>
              </a:rPr>
              <a:t>กองทุนพัฒนาบทบาท</a:t>
            </a:r>
            <a:r>
              <a:rPr lang="th-TH" sz="6100" b="1" dirty="0">
                <a:latin typeface="TH SarabunIT๙" pitchFamily="34" charset="-34"/>
                <a:cs typeface="TH SarabunIT๙" pitchFamily="34" charset="-34"/>
              </a:rPr>
              <a:t>สตรี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48462" y="3938158"/>
            <a:ext cx="3430049" cy="164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2870" tIns="51435" rIns="102870" bIns="51435">
            <a:spAutoFit/>
          </a:bodyPr>
          <a:lstStyle/>
          <a:p>
            <a:pPr algn="ctr"/>
            <a:r>
              <a:rPr lang="th-TH" sz="5000" b="1" dirty="0" smtClean="0">
                <a:latin typeface="TH SarabunIT๙" pitchFamily="34" charset="-34"/>
                <a:cs typeface="TH SarabunIT๙" pitchFamily="34" charset="-34"/>
              </a:rPr>
              <a:t>      หนี้</a:t>
            </a:r>
            <a:endParaRPr lang="th-TH" sz="5000" b="1" dirty="0">
              <a:latin typeface="TH SarabunIT๙" pitchFamily="34" charset="-34"/>
              <a:cs typeface="TH SarabunIT๙" pitchFamily="34" charset="-34"/>
            </a:endParaRPr>
          </a:p>
          <a:p>
            <a:pPr algn="ctr"/>
            <a:r>
              <a:rPr lang="th-TH" sz="5000" b="1" dirty="0">
                <a:latin typeface="TH SarabunIT๙" pitchFamily="34" charset="-34"/>
                <a:cs typeface="TH SarabunIT๙" pitchFamily="34" charset="-34"/>
              </a:rPr>
              <a:t>      ตามสัญญา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873056" y="3938158"/>
            <a:ext cx="2610247" cy="164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870" tIns="51435" rIns="102870" bIns="51435">
            <a:spAutoFit/>
          </a:bodyPr>
          <a:lstStyle/>
          <a:p>
            <a:r>
              <a:rPr lang="th-TH" sz="5000" b="1" dirty="0">
                <a:latin typeface="TH SarabunIT๙" pitchFamily="34" charset="-34"/>
                <a:cs typeface="TH SarabunIT๙" pitchFamily="34" charset="-34"/>
              </a:rPr>
              <a:t>   </a:t>
            </a:r>
            <a:r>
              <a:rPr lang="th-TH" sz="5000" b="1" dirty="0" smtClean="0">
                <a:latin typeface="TH SarabunIT๙" pitchFamily="34" charset="-34"/>
                <a:cs typeface="TH SarabunIT๙" pitchFamily="34" charset="-34"/>
              </a:rPr>
              <a:t>  </a:t>
            </a:r>
            <a:r>
              <a:rPr lang="th-TH" sz="5000" b="1" dirty="0">
                <a:latin typeface="TH SarabunIT๙" pitchFamily="34" charset="-34"/>
                <a:cs typeface="TH SarabunIT๙" pitchFamily="34" charset="-34"/>
              </a:rPr>
              <a:t>หนี้</a:t>
            </a:r>
          </a:p>
          <a:p>
            <a:r>
              <a:rPr lang="th-TH" sz="5000" b="1" dirty="0">
                <a:latin typeface="TH SarabunIT๙" pitchFamily="34" charset="-34"/>
                <a:cs typeface="TH SarabunIT๙" pitchFamily="34" charset="-34"/>
              </a:rPr>
              <a:t>ตามกฎหมาย</a:t>
            </a:r>
            <a:endParaRPr lang="th-TH" sz="3600" dirty="0">
              <a:latin typeface="TH SarabunIT๙" pitchFamily="34" charset="-34"/>
              <a:cs typeface="TH SarabunIT๙" pitchFamily="34" charset="-34"/>
            </a:endParaRPr>
          </a:p>
        </p:txBody>
      </p:sp>
      <p:sp>
        <p:nvSpPr>
          <p:cNvPr id="17" name="ลูกศรลง 16"/>
          <p:cNvSpPr/>
          <p:nvPr/>
        </p:nvSpPr>
        <p:spPr>
          <a:xfrm rot="1761248">
            <a:off x="2766137" y="2124855"/>
            <a:ext cx="978843" cy="118144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>
              <a:defRPr/>
            </a:pPr>
            <a:endParaRPr lang="th-TH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ลูกศรลง 17"/>
          <p:cNvSpPr/>
          <p:nvPr/>
        </p:nvSpPr>
        <p:spPr>
          <a:xfrm rot="20070591">
            <a:off x="6170334" y="2114354"/>
            <a:ext cx="978843" cy="118144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>
              <a:defRPr/>
            </a:pPr>
            <a:endParaRPr lang="th-TH"/>
          </a:p>
        </p:txBody>
      </p:sp>
      <p:pic>
        <p:nvPicPr>
          <p:cNvPr id="18440" name="Picture 6" descr="http://att.bbs.duowan.com/forum/201409/05/1544114gg69pm49aw6gggm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79816"/>
            <a:ext cx="10440988" cy="1181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/>
      <p:bldP spid="15" grpId="0" build="allAtOnce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69785" y="204785"/>
            <a:ext cx="9396889" cy="151225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h-TH" sz="8100" dirty="0" smtClean="0">
                <a:solidFill>
                  <a:srgbClr val="FFFF00"/>
                </a:solidFill>
                <a:latin typeface="Angsana New" pitchFamily="18" charset="-34"/>
              </a:rPr>
              <a:t/>
            </a:r>
            <a:br>
              <a:rPr lang="th-TH" sz="8100" dirty="0" smtClean="0">
                <a:solidFill>
                  <a:srgbClr val="FFFF00"/>
                </a:solidFill>
                <a:latin typeface="Angsana New" pitchFamily="18" charset="-34"/>
              </a:rPr>
            </a:br>
            <a:r>
              <a:rPr lang="th-TH" sz="8100" dirty="0" smtClean="0">
                <a:solidFill>
                  <a:srgbClr val="FFFF00"/>
                </a:solidFill>
                <a:latin typeface="Angsana New" pitchFamily="18" charset="-34"/>
              </a:rPr>
              <a:t> </a:t>
            </a:r>
            <a:r>
              <a:rPr lang="th-TH" sz="8100" dirty="0" smtClean="0">
                <a:solidFill>
                  <a:srgbClr val="FFFF00"/>
                </a:solidFill>
                <a:latin typeface="Angsana New" pitchFamily="18" charset="-34"/>
              </a:rPr>
              <a:t>			 </a:t>
            </a:r>
            <a:r>
              <a:rPr lang="th-TH" sz="67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หนี้</a:t>
            </a:r>
            <a:r>
              <a:rPr lang="th-TH" sz="6700" b="1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ตามสัญญา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69785" y="1746792"/>
            <a:ext cx="10071203" cy="5420656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th-TH" sz="2300" b="1" dirty="0" smtClean="0">
              <a:solidFill>
                <a:srgbClr val="FFFF00"/>
              </a:solidFill>
              <a:latin typeface="Angsana New" pitchFamily="18" charset="-34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6100" b="1" dirty="0" smtClean="0">
                <a:solidFill>
                  <a:srgbClr val="FF0000"/>
                </a:solidFill>
                <a:latin typeface="Angsana New" pitchFamily="18" charset="-34"/>
              </a:rPr>
              <a:t>           </a:t>
            </a:r>
            <a:r>
              <a:rPr lang="th-TH" sz="5400" b="1" dirty="0" smtClean="0">
                <a:solidFill>
                  <a:srgbClr val="FF0000"/>
                </a:solidFill>
                <a:latin typeface="Angsana New" pitchFamily="18" charset="-34"/>
              </a:rPr>
              <a:t>ตาม</a:t>
            </a:r>
            <a:r>
              <a:rPr lang="th-TH" sz="5400" b="1" dirty="0" smtClean="0">
                <a:solidFill>
                  <a:srgbClr val="FF0000"/>
                </a:solidFill>
                <a:latin typeface="Angsana New" pitchFamily="18" charset="-34"/>
              </a:rPr>
              <a:t>ข้อ 5 (1) (2) (3) (4)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6100" b="1" dirty="0" smtClean="0">
                <a:latin typeface="Angsana New" pitchFamily="18" charset="-34"/>
              </a:rPr>
              <a:t> </a:t>
            </a:r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หนี้</a:t>
            </a:r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ตาม ข้อ 5 (1) </a:t>
            </a:r>
            <a:r>
              <a:rPr lang="en-US" sz="5400" b="1" dirty="0" smtClean="0">
                <a:latin typeface="TH SarabunIT๙" pitchFamily="34" charset="-34"/>
                <a:cs typeface="TH SarabunIT๙" pitchFamily="34" charset="-34"/>
              </a:rPr>
              <a:t>= </a:t>
            </a:r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หนี้เงินกู้+หนี้การกระทำ</a:t>
            </a:r>
            <a:endParaRPr lang="th-TH" sz="5400" b="1" dirty="0" smtClean="0">
              <a:solidFill>
                <a:srgbClr val="FFFF00"/>
              </a:solidFill>
              <a:latin typeface="TH SarabunIT๙" pitchFamily="34" charset="-34"/>
              <a:cs typeface="TH SarabunIT๙" pitchFamily="34" charset="-34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 หนี้</a:t>
            </a:r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ตาม ข้อ 5 (2) (3) (4) </a:t>
            </a:r>
            <a:r>
              <a:rPr lang="en-US" sz="5400" b="1" dirty="0" smtClean="0">
                <a:latin typeface="TH SarabunIT๙" pitchFamily="34" charset="-34"/>
                <a:cs typeface="TH SarabunIT๙" pitchFamily="34" charset="-34"/>
              </a:rPr>
              <a:t> =  </a:t>
            </a:r>
            <a:r>
              <a:rPr lang="th-TH" sz="5400" b="1" dirty="0" smtClean="0">
                <a:latin typeface="TH SarabunIT๙" pitchFamily="34" charset="-34"/>
                <a:cs typeface="TH SarabunIT๙" pitchFamily="34" charset="-34"/>
              </a:rPr>
              <a:t>หนี้การกระทำ</a:t>
            </a:r>
          </a:p>
        </p:txBody>
      </p:sp>
      <p:pic>
        <p:nvPicPr>
          <p:cNvPr id="19460" name="Picture 6" descr="man_desk_working_hb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99006" y="6064764"/>
            <a:ext cx="911774" cy="97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รูปภาพ 5" descr="liebe-0595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0440988" cy="110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6" descr="http://att.bbs.duowan.com/forum/201409/05/1544114gg69pm49aw6gggm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931158"/>
            <a:ext cx="10440988" cy="1890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69785" y="204785"/>
            <a:ext cx="9396889" cy="151225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h-TH" sz="6600" dirty="0" smtClean="0">
                <a:solidFill>
                  <a:schemeClr val="tx1"/>
                </a:solidFill>
                <a:latin typeface="TH SarabunIT๙" pitchFamily="34" charset="-34"/>
                <a:cs typeface="TH SarabunIT๙" pitchFamily="34" charset="-34"/>
              </a:rPr>
              <a:t>หนี้ตามสัญญา ข้อ 5 (1)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69785" y="1746792"/>
            <a:ext cx="10071203" cy="5420656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h-TH" sz="5000" b="1" dirty="0" smtClean="0">
                <a:latin typeface="Angsana New" pitchFamily="18" charset="-34"/>
              </a:rPr>
              <a:t>                 </a:t>
            </a:r>
            <a:r>
              <a:rPr lang="th-TH" sz="6100" b="1" dirty="0" smtClean="0">
                <a:solidFill>
                  <a:srgbClr val="FF0000"/>
                </a:solidFill>
                <a:latin typeface="TH SarabunIT๙" pitchFamily="34" charset="-34"/>
                <a:cs typeface="TH SarabunIT๙" pitchFamily="34" charset="-34"/>
              </a:rPr>
              <a:t>หนี้ เงินกู้  + หนี้การกระทำ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h-TH" sz="2300" b="1" dirty="0" smtClean="0">
              <a:solidFill>
                <a:srgbClr val="FFFF00"/>
              </a:solidFill>
              <a:latin typeface="Angsana New" pitchFamily="18" charset="-34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5000" b="1" dirty="0" smtClean="0">
                <a:latin typeface="Angsana New" pitchFamily="18" charset="-34"/>
              </a:rPr>
              <a:t>ลักษณะ 1. การลงทุนเพื่อพัฒนาอาชีพ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5000" b="1" dirty="0" smtClean="0">
                <a:latin typeface="Angsana New" pitchFamily="18" charset="-34"/>
              </a:rPr>
              <a:t>         </a:t>
            </a:r>
            <a:r>
              <a:rPr lang="th-TH" sz="5000" b="1" dirty="0" smtClean="0">
                <a:latin typeface="Angsana New" pitchFamily="18" charset="-34"/>
              </a:rPr>
              <a:t>   </a:t>
            </a:r>
            <a:r>
              <a:rPr lang="th-TH" sz="5000" b="1" dirty="0" smtClean="0">
                <a:latin typeface="Angsana New" pitchFamily="18" charset="-34"/>
              </a:rPr>
              <a:t>2. </a:t>
            </a:r>
            <a:r>
              <a:rPr lang="th-TH" sz="5000" b="1" dirty="0" smtClean="0">
                <a:latin typeface="Angsana New" pitchFamily="18" charset="-34"/>
              </a:rPr>
              <a:t>สร้างงาน สร้างรายได้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5000" b="1" dirty="0" smtClean="0">
                <a:latin typeface="Angsana New" pitchFamily="18" charset="-34"/>
              </a:rPr>
              <a:t>		    </a:t>
            </a:r>
            <a:r>
              <a:rPr lang="th-TH" sz="5000" b="1" dirty="0" smtClean="0">
                <a:latin typeface="Angsana New" pitchFamily="18" charset="-34"/>
              </a:rPr>
              <a:t>  3</a:t>
            </a:r>
            <a:r>
              <a:rPr lang="th-TH" sz="5000" b="1" dirty="0" smtClean="0">
                <a:latin typeface="Angsana New" pitchFamily="18" charset="-34"/>
              </a:rPr>
              <a:t>. เพื่อเสริมสร้างความเข้มแข็ง</a:t>
            </a:r>
            <a:r>
              <a:rPr lang="th-TH" sz="5000" b="1" dirty="0" smtClean="0">
                <a:latin typeface="Angsana New" pitchFamily="18" charset="-34"/>
              </a:rPr>
              <a:t>ทางด้าน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th-TH" sz="5000" b="1" dirty="0" smtClean="0">
                <a:latin typeface="Angsana New" pitchFamily="18" charset="-34"/>
              </a:rPr>
              <a:t> </a:t>
            </a:r>
            <a:r>
              <a:rPr lang="th-TH" sz="5000" b="1" dirty="0" smtClean="0">
                <a:latin typeface="Angsana New" pitchFamily="18" charset="-34"/>
              </a:rPr>
              <a:t>              เศรษฐกิจ</a:t>
            </a:r>
            <a:endParaRPr lang="th-TH" sz="4100" b="1" dirty="0" smtClean="0">
              <a:solidFill>
                <a:srgbClr val="FFFF00"/>
              </a:solidFill>
              <a:latin typeface="Angsana New" pitchFamily="18" charset="-34"/>
            </a:endParaRPr>
          </a:p>
        </p:txBody>
      </p:sp>
      <p:pic>
        <p:nvPicPr>
          <p:cNvPr id="24580" name="Picture 6" descr="http://att.bbs.duowan.com/forum/201409/05/1544114gg69pm49aw6gggm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2396"/>
            <a:ext cx="10440988" cy="2362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จุดที่สุด">
  <a:themeElements>
    <a:clrScheme name="จุดที่สุด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จุดที่สุด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จุดที่สุด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2059</TotalTime>
  <Words>4507</Words>
  <Application>Microsoft Office PowerPoint</Application>
  <PresentationFormat>กำหนดเอง</PresentationFormat>
  <Paragraphs>531</Paragraphs>
  <Slides>67</Slides>
  <Notes>7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67</vt:i4>
      </vt:variant>
    </vt:vector>
  </HeadingPairs>
  <TitlesOfParts>
    <vt:vector size="68" baseType="lpstr">
      <vt:lpstr>จุดที่สุด</vt:lpstr>
      <vt:lpstr>การบริหารจัดการหนี้กองทุนพัฒนาบทบาทสตรี</vt:lpstr>
      <vt:lpstr>ภาพนิ่ง 2</vt:lpstr>
      <vt:lpstr>ภาพนิ่ง 3</vt:lpstr>
      <vt:lpstr>ภาพนิ่ง 4</vt:lpstr>
      <vt:lpstr> </vt:lpstr>
      <vt:lpstr> </vt:lpstr>
      <vt:lpstr>  </vt:lpstr>
      <vt:lpstr>      หนี้ตามสัญญา</vt:lpstr>
      <vt:lpstr>หนี้ตามสัญญา ข้อ 5 (1)</vt:lpstr>
      <vt:lpstr>   หนี้ตามกฎหมาย</vt:lpstr>
      <vt:lpstr>     องค์กรบริหารจัดการหนี้กองทุนพัฒนาบทบาทสตรี</vt:lpstr>
      <vt:lpstr>ความเป็นมา...กองทุนพัฒนาบทบาทสตรี 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  <vt:lpstr>ภาพนิ่ง 21</vt:lpstr>
      <vt:lpstr>ภาพนิ่ง 22</vt:lpstr>
      <vt:lpstr>ภาพนิ่ง 23</vt:lpstr>
      <vt:lpstr>คำพิพากษา/กรณีศึกษา...</vt:lpstr>
      <vt:lpstr>คำพิพากษา/กรณีศึกษา...</vt:lpstr>
      <vt:lpstr>คำพิพากษา/กรณีศึกษา...</vt:lpstr>
      <vt:lpstr>ปัญหา ถาม-ตอบ</vt:lpstr>
      <vt:lpstr>ปัญหา ถาม-ตอบ</vt:lpstr>
      <vt:lpstr>ปัญหา ถาม-ตอบ</vt:lpstr>
      <vt:lpstr>ตอบปัญหา</vt:lpstr>
      <vt:lpstr>ตอบปัญหา</vt:lpstr>
      <vt:lpstr>ปัญหา ถาม-ตอบ</vt:lpstr>
      <vt:lpstr>ตอบปัญหา</vt:lpstr>
      <vt:lpstr>ปัญหา 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ปัญหา ถาม-ตอบ</vt:lpstr>
      <vt:lpstr>ตัวอย่างหนังสือ เสนอนายอำเภอ</vt:lpstr>
      <vt:lpstr>ตัวอย่างหนังสือ เสนอนายอำเภอ</vt:lpstr>
      <vt:lpstr>ตัวอย่างหนังสือ เสนอนายอำเภอ</vt:lpstr>
      <vt:lpstr>ตัวอย่างหนังสือ เสนอนายอำเภอ</vt:lpstr>
      <vt:lpstr>ตัวอย่างหนังสือ เสนอนายอำเภอ</vt:lpstr>
      <vt:lpstr>ตัวอย่างหนังสือ เสนอนายอำเภอ</vt:lpstr>
      <vt:lpstr>บันทึกเสนอผู้ว่าฯ</vt:lpstr>
      <vt:lpstr>  รายงานผลการติดตามหนี้ค้างชำระของกองทุนพัฒนาบทบาทสตรี อ........</vt:lpstr>
      <vt:lpstr>     4. ข้อพิจารณา. (1) กรณีกลุ่มสมาชิกที่ชำระหนี้บางส่วน ข้อ 2 (1) (2) เห็นควรแจ้ง</vt:lpstr>
      <vt:lpstr>      </vt:lpstr>
      <vt:lpstr>  หนังสือถึงนายอำเภอ</vt:lpstr>
      <vt:lpstr>   3. กรณี.........ประธาน คกส.ต.ยักยอกเงินกองทุนฯ</vt:lpstr>
      <vt:lpstr>                                 วันที่.................... เรื่อง  การร้องทุกข์คดียักยอกเงินกองทุน...</vt:lpstr>
      <vt:lpstr>   </vt:lpstr>
      <vt:lpstr>         เรื่อง  รายงานผลการติดตามหนี้ค้างชำระอำเภอ....... จังหวัด.......</vt:lpstr>
      <vt:lpstr>                ส่วนกรณีสมาชิกที่เพิกเฉยไม่ชำระหนี้ได้มีหนังสือแจ้ง ให้สมาชิกลูกหนี้</vt:lpstr>
    </vt:vector>
  </TitlesOfParts>
  <Company>cdd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audit0419</dc:creator>
  <cp:lastModifiedBy>audit0419</cp:lastModifiedBy>
  <cp:revision>192</cp:revision>
  <cp:lastPrinted>2018-03-29T09:26:39Z</cp:lastPrinted>
  <dcterms:created xsi:type="dcterms:W3CDTF">2013-11-06T09:03:46Z</dcterms:created>
  <dcterms:modified xsi:type="dcterms:W3CDTF">2018-03-29T16:34:51Z</dcterms:modified>
</cp:coreProperties>
</file>